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gif" ContentType="image/gif"/>
  <Default Extension="mov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13004800" cy="9753600"/>
  <p:notesSz cx="6858000" cy="9144000"/>
  <p:defaultTextStyle>
    <a:lvl1pPr algn="ctr" defTabSz="584200">
      <a:defRPr sz="4200">
        <a:latin typeface="+mn-lt"/>
        <a:ea typeface="+mn-ea"/>
        <a:cs typeface="+mn-cs"/>
        <a:sym typeface="Gill Sans"/>
      </a:defRPr>
    </a:lvl1pPr>
    <a:lvl2pPr indent="342900" algn="ctr" defTabSz="584200">
      <a:defRPr sz="4200">
        <a:latin typeface="+mn-lt"/>
        <a:ea typeface="+mn-ea"/>
        <a:cs typeface="+mn-cs"/>
        <a:sym typeface="Gill Sans"/>
      </a:defRPr>
    </a:lvl2pPr>
    <a:lvl3pPr indent="685800" algn="ctr" defTabSz="584200">
      <a:defRPr sz="4200">
        <a:latin typeface="+mn-lt"/>
        <a:ea typeface="+mn-ea"/>
        <a:cs typeface="+mn-cs"/>
        <a:sym typeface="Gill Sans"/>
      </a:defRPr>
    </a:lvl3pPr>
    <a:lvl4pPr indent="1028700" algn="ctr" defTabSz="584200">
      <a:defRPr sz="4200">
        <a:latin typeface="+mn-lt"/>
        <a:ea typeface="+mn-ea"/>
        <a:cs typeface="+mn-cs"/>
        <a:sym typeface="Gill Sans"/>
      </a:defRPr>
    </a:lvl4pPr>
    <a:lvl5pPr indent="1371600" algn="ctr" defTabSz="584200">
      <a:defRPr sz="4200">
        <a:latin typeface="+mn-lt"/>
        <a:ea typeface="+mn-ea"/>
        <a:cs typeface="+mn-cs"/>
        <a:sym typeface="Gill Sans"/>
      </a:defRPr>
    </a:lvl5pPr>
    <a:lvl6pPr indent="1714500" algn="ctr" defTabSz="584200">
      <a:defRPr sz="4200">
        <a:latin typeface="+mn-lt"/>
        <a:ea typeface="+mn-ea"/>
        <a:cs typeface="+mn-cs"/>
        <a:sym typeface="Gill Sans"/>
      </a:defRPr>
    </a:lvl6pPr>
    <a:lvl7pPr indent="2057400" algn="ctr" defTabSz="584200">
      <a:defRPr sz="4200">
        <a:latin typeface="+mn-lt"/>
        <a:ea typeface="+mn-ea"/>
        <a:cs typeface="+mn-cs"/>
        <a:sym typeface="Gill Sans"/>
      </a:defRPr>
    </a:lvl7pPr>
    <a:lvl8pPr indent="2400300" algn="ctr" defTabSz="584200">
      <a:defRPr sz="4200">
        <a:latin typeface="+mn-lt"/>
        <a:ea typeface="+mn-ea"/>
        <a:cs typeface="+mn-cs"/>
        <a:sym typeface="Gill Sans"/>
      </a:defRPr>
    </a:lvl8pPr>
    <a:lvl9pPr indent="2743200" algn="ctr" defTabSz="584200">
      <a:defRPr sz="4200">
        <a:latin typeface="+mn-lt"/>
        <a:ea typeface="+mn-ea"/>
        <a:cs typeface="+mn-cs"/>
        <a:sym typeface="Gill San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0" d="100"/>
          <a:sy n="60" d="100"/>
        </p:scale>
        <p:origin x="-2200" y="-112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notesMaster" Target="notesMasters/notesMaster1.xml"/><Relationship Id="rId42" Type="http://schemas.openxmlformats.org/officeDocument/2006/relationships/printerSettings" Target="printerSettings/printerSettings1.bin"/><Relationship Id="rId43" Type="http://schemas.openxmlformats.org/officeDocument/2006/relationships/presProps" Target="presProps.xml"/><Relationship Id="rId44" Type="http://schemas.openxmlformats.org/officeDocument/2006/relationships/viewProps" Target="viewProps.xml"/><Relationship Id="rId4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936851386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584200">
      <a:defRPr sz="2200">
        <a:latin typeface="Lucida Grande"/>
        <a:ea typeface="Lucida Grande"/>
        <a:cs typeface="Lucida Grande"/>
        <a:sym typeface="Lucida Grande"/>
      </a:defRPr>
    </a:lvl1pPr>
    <a:lvl2pPr indent="228600" defTabSz="58420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lIns="0" tIns="0" rIns="0" bIns="0" anchor="b"/>
          <a:lstStyle/>
          <a:p>
            <a:pPr lvl="0">
              <a:defRPr sz="1800"/>
            </a:pPr>
            <a:r>
              <a:rPr sz="8400"/>
              <a:t>Title Text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spcBef>
                <a:spcPts val="0"/>
              </a:spcBef>
              <a:buSzTx/>
              <a:buNone/>
              <a:defRPr sz="3600"/>
            </a:lvl1pPr>
            <a:lvl2pPr marL="0" indent="0" algn="ctr">
              <a:spcBef>
                <a:spcPts val="0"/>
              </a:spcBef>
              <a:buSzTx/>
              <a:buNone/>
              <a:defRPr sz="3600"/>
            </a:lvl2pPr>
            <a:lvl3pPr marL="0" indent="0" algn="ctr">
              <a:spcBef>
                <a:spcPts val="0"/>
              </a:spcBef>
              <a:buSzTx/>
              <a:buNone/>
              <a:defRPr sz="3600"/>
            </a:lvl3pPr>
            <a:lvl4pPr marL="0" indent="0" algn="ctr">
              <a:spcBef>
                <a:spcPts val="0"/>
              </a:spcBef>
              <a:buSzTx/>
              <a:buNone/>
              <a:defRPr sz="3600"/>
            </a:lvl4pPr>
            <a:lvl5pPr marL="0" indent="0" algn="ctr">
              <a:spcBef>
                <a:spcPts val="0"/>
              </a:spcBef>
              <a:buSzTx/>
              <a:buNone/>
              <a:defRPr sz="3600"/>
            </a:lvl5pPr>
          </a:lstStyle>
          <a:p>
            <a:pPr lvl="0">
              <a:defRPr sz="1800"/>
            </a:pPr>
            <a:r>
              <a:rPr sz="3600"/>
              <a:t>Body Level One</a:t>
            </a:r>
          </a:p>
          <a:p>
            <a:pPr lvl="1">
              <a:defRPr sz="1800"/>
            </a:pPr>
            <a:r>
              <a:rPr sz="3600"/>
              <a:t>Body Level Two</a:t>
            </a:r>
          </a:p>
          <a:p>
            <a:pPr lvl="2">
              <a:defRPr sz="1800"/>
            </a:pPr>
            <a:r>
              <a:rPr sz="3600"/>
              <a:t>Body Level Three</a:t>
            </a:r>
          </a:p>
          <a:p>
            <a:pPr lvl="3">
              <a:defRPr sz="1800"/>
            </a:pPr>
            <a:r>
              <a:rPr sz="3600"/>
              <a:t>Body Level Four</a:t>
            </a:r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>
            <a:spLocks noGrp="1"/>
          </p:cNvSpPr>
          <p:nvPr>
            <p:ph type="title"/>
          </p:nvPr>
        </p:nvSpPr>
        <p:spPr>
          <a:xfrm>
            <a:off x="635000" y="1409700"/>
            <a:ext cx="5867400" cy="3302000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7000"/>
            </a:lvl1pPr>
          </a:lstStyle>
          <a:p>
            <a:pPr lvl="0">
              <a:defRPr sz="1800"/>
            </a:pPr>
            <a:r>
              <a:rPr sz="7000"/>
              <a:t>Title Text</a:t>
            </a:r>
          </a:p>
        </p:txBody>
      </p:sp>
      <p:sp>
        <p:nvSpPr>
          <p:cNvPr id="26" name="Shape 26"/>
          <p:cNvSpPr>
            <a:spLocks noGrp="1"/>
          </p:cNvSpPr>
          <p:nvPr>
            <p:ph type="body" idx="1"/>
          </p:nvPr>
        </p:nvSpPr>
        <p:spPr>
          <a:xfrm>
            <a:off x="635000" y="4787900"/>
            <a:ext cx="5867400" cy="330200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spcBef>
                <a:spcPts val="0"/>
              </a:spcBef>
              <a:buSzTx/>
              <a:buNone/>
              <a:defRPr sz="3400"/>
            </a:lvl1pPr>
            <a:lvl2pPr marL="0" indent="0" algn="ctr">
              <a:spcBef>
                <a:spcPts val="0"/>
              </a:spcBef>
              <a:buSzTx/>
              <a:buNone/>
              <a:defRPr sz="3400"/>
            </a:lvl2pPr>
            <a:lvl3pPr marL="0" indent="0" algn="ctr">
              <a:spcBef>
                <a:spcPts val="0"/>
              </a:spcBef>
              <a:buSzTx/>
              <a:buNone/>
              <a:defRPr sz="3400"/>
            </a:lvl3pPr>
            <a:lvl4pPr marL="0" indent="0" algn="ctr">
              <a:spcBef>
                <a:spcPts val="0"/>
              </a:spcBef>
              <a:buSzTx/>
              <a:buNone/>
              <a:defRPr sz="3400"/>
            </a:lvl4pPr>
            <a:lvl5pPr marL="0" indent="0" algn="ctr">
              <a:spcBef>
                <a:spcPts val="0"/>
              </a:spcBef>
              <a:buSzTx/>
              <a:buNone/>
              <a:defRPr sz="3400"/>
            </a:lvl5pPr>
          </a:lstStyle>
          <a:p>
            <a:pPr lvl="0">
              <a:defRPr sz="1800"/>
            </a:pPr>
            <a:r>
              <a:rPr sz="3400"/>
              <a:t>Body Level One</a:t>
            </a:r>
          </a:p>
          <a:p>
            <a:pPr lvl="1">
              <a:defRPr sz="1800"/>
            </a:pPr>
            <a:r>
              <a:rPr sz="3400"/>
              <a:t>Body Level Two</a:t>
            </a:r>
          </a:p>
          <a:p>
            <a:pPr lvl="2">
              <a:defRPr sz="1800"/>
            </a:pPr>
            <a:r>
              <a:rPr sz="3400"/>
              <a:t>Body Level Three</a:t>
            </a:r>
          </a:p>
          <a:p>
            <a:pPr lvl="3">
              <a:defRPr sz="1800"/>
            </a:pPr>
            <a:r>
              <a:rPr sz="3400"/>
              <a:t>Body Level Four</a:t>
            </a:r>
          </a:p>
          <a:p>
            <a:pPr lvl="4">
              <a:defRPr sz="1800"/>
            </a:pPr>
            <a:r>
              <a:rPr sz="3400"/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 Refl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>
            <a:spLocks noGrp="1"/>
          </p:cNvSpPr>
          <p:nvPr>
            <p:ph type="title"/>
          </p:nvPr>
        </p:nvSpPr>
        <p:spPr>
          <a:xfrm>
            <a:off x="635000" y="1409700"/>
            <a:ext cx="5867400" cy="3302000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7000"/>
            </a:lvl1pPr>
          </a:lstStyle>
          <a:p>
            <a:pPr lvl="0">
              <a:defRPr sz="1800"/>
            </a:pPr>
            <a:r>
              <a:rPr sz="7000"/>
              <a:t>Title Text</a:t>
            </a:r>
          </a:p>
        </p:txBody>
      </p:sp>
      <p:sp>
        <p:nvSpPr>
          <p:cNvPr id="29" name="Shape 29"/>
          <p:cNvSpPr>
            <a:spLocks noGrp="1"/>
          </p:cNvSpPr>
          <p:nvPr>
            <p:ph type="body" idx="1"/>
          </p:nvPr>
        </p:nvSpPr>
        <p:spPr>
          <a:xfrm>
            <a:off x="635000" y="4787900"/>
            <a:ext cx="5867400" cy="330200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spcBef>
                <a:spcPts val="0"/>
              </a:spcBef>
              <a:buSzTx/>
              <a:buNone/>
              <a:defRPr sz="3400"/>
            </a:lvl1pPr>
            <a:lvl2pPr marL="0" indent="0" algn="ctr">
              <a:spcBef>
                <a:spcPts val="0"/>
              </a:spcBef>
              <a:buSzTx/>
              <a:buNone/>
              <a:defRPr sz="3400"/>
            </a:lvl2pPr>
            <a:lvl3pPr marL="0" indent="0" algn="ctr">
              <a:spcBef>
                <a:spcPts val="0"/>
              </a:spcBef>
              <a:buSzTx/>
              <a:buNone/>
              <a:defRPr sz="3400"/>
            </a:lvl3pPr>
            <a:lvl4pPr marL="0" indent="0" algn="ctr">
              <a:spcBef>
                <a:spcPts val="0"/>
              </a:spcBef>
              <a:buSzTx/>
              <a:buNone/>
              <a:defRPr sz="3400"/>
            </a:lvl4pPr>
            <a:lvl5pPr marL="0" indent="0" algn="ctr">
              <a:spcBef>
                <a:spcPts val="0"/>
              </a:spcBef>
              <a:buSzTx/>
              <a:buNone/>
              <a:defRPr sz="3400"/>
            </a:lvl5pPr>
          </a:lstStyle>
          <a:p>
            <a:pPr lvl="0">
              <a:defRPr sz="1800"/>
            </a:pPr>
            <a:r>
              <a:rPr sz="3400"/>
              <a:t>Body Level One</a:t>
            </a:r>
          </a:p>
          <a:p>
            <a:pPr lvl="1">
              <a:defRPr sz="1800"/>
            </a:pPr>
            <a:r>
              <a:rPr sz="3400"/>
              <a:t>Body Level Two</a:t>
            </a:r>
          </a:p>
          <a:p>
            <a:pPr lvl="2">
              <a:defRPr sz="1800"/>
            </a:pPr>
            <a:r>
              <a:rPr sz="3400"/>
              <a:t>Body Level Three</a:t>
            </a:r>
          </a:p>
          <a:p>
            <a:pPr lvl="3">
              <a:defRPr sz="1800"/>
            </a:pPr>
            <a:r>
              <a:rPr sz="3400"/>
              <a:t>Body Level Four</a:t>
            </a:r>
          </a:p>
          <a:p>
            <a:pPr lvl="4">
              <a:defRPr sz="1800"/>
            </a:pPr>
            <a:r>
              <a:rPr sz="3400"/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Title Text</a:t>
            </a:r>
          </a:p>
        </p:txBody>
      </p:sp>
      <p:sp>
        <p:nvSpPr>
          <p:cNvPr id="32" name="Shape 32"/>
          <p:cNvSpPr>
            <a:spLocks noGrp="1"/>
          </p:cNvSpPr>
          <p:nvPr>
            <p:ph type="body" idx="1"/>
          </p:nvPr>
        </p:nvSpPr>
        <p:spPr>
          <a:xfrm>
            <a:off x="1270000" y="2768600"/>
            <a:ext cx="5041900" cy="5715000"/>
          </a:xfrm>
          <a:prstGeom prst="rect">
            <a:avLst/>
          </a:prstGeom>
        </p:spPr>
        <p:txBody>
          <a:bodyPr/>
          <a:lstStyle>
            <a:lvl1pPr marL="812120" indent="-494620">
              <a:spcBef>
                <a:spcPts val="3800"/>
              </a:spcBef>
              <a:defRPr sz="3200"/>
            </a:lvl1pPr>
            <a:lvl2pPr marL="1256620" indent="-494620">
              <a:spcBef>
                <a:spcPts val="3800"/>
              </a:spcBef>
              <a:defRPr sz="3200"/>
            </a:lvl2pPr>
            <a:lvl3pPr marL="1701120" indent="-494620">
              <a:spcBef>
                <a:spcPts val="3800"/>
              </a:spcBef>
              <a:defRPr sz="3200"/>
            </a:lvl3pPr>
            <a:lvl4pPr marL="2145620" indent="-494620">
              <a:spcBef>
                <a:spcPts val="3800"/>
              </a:spcBef>
              <a:defRPr sz="3200"/>
            </a:lvl4pPr>
            <a:lvl5pPr marL="2590120" indent="-494620">
              <a:spcBef>
                <a:spcPts val="3800"/>
              </a:spcBef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Title Text</a:t>
            </a:r>
          </a:p>
        </p:txBody>
      </p:sp>
      <p:sp>
        <p:nvSpPr>
          <p:cNvPr id="35" name="Shape 35"/>
          <p:cNvSpPr>
            <a:spLocks noGrp="1"/>
          </p:cNvSpPr>
          <p:nvPr>
            <p:ph type="body" idx="1"/>
          </p:nvPr>
        </p:nvSpPr>
        <p:spPr>
          <a:xfrm>
            <a:off x="1270000" y="2768600"/>
            <a:ext cx="5041900" cy="5715000"/>
          </a:xfrm>
          <a:prstGeom prst="rect">
            <a:avLst/>
          </a:prstGeom>
        </p:spPr>
        <p:txBody>
          <a:bodyPr/>
          <a:lstStyle>
            <a:lvl1pPr marL="812120" indent="-494620">
              <a:spcBef>
                <a:spcPts val="3800"/>
              </a:spcBef>
              <a:defRPr sz="3200"/>
            </a:lvl1pPr>
            <a:lvl2pPr marL="1256620" indent="-494620">
              <a:spcBef>
                <a:spcPts val="3800"/>
              </a:spcBef>
              <a:defRPr sz="3200"/>
            </a:lvl2pPr>
            <a:lvl3pPr marL="1701120" indent="-494620">
              <a:spcBef>
                <a:spcPts val="3800"/>
              </a:spcBef>
              <a:defRPr sz="3200"/>
            </a:lvl3pPr>
            <a:lvl4pPr marL="2145620" indent="-494620">
              <a:spcBef>
                <a:spcPts val="3800"/>
              </a:spcBef>
              <a:defRPr sz="3200"/>
            </a:lvl4pPr>
            <a:lvl5pPr marL="2590120" indent="-494620">
              <a:spcBef>
                <a:spcPts val="3800"/>
              </a:spcBef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Title Text</a:t>
            </a:r>
          </a:p>
        </p:txBody>
      </p:sp>
      <p:sp>
        <p:nvSpPr>
          <p:cNvPr id="38" name="Shape 38"/>
          <p:cNvSpPr>
            <a:spLocks noGrp="1"/>
          </p:cNvSpPr>
          <p:nvPr>
            <p:ph type="body" idx="1"/>
          </p:nvPr>
        </p:nvSpPr>
        <p:spPr>
          <a:xfrm>
            <a:off x="7772400" y="2768600"/>
            <a:ext cx="3962400" cy="5715000"/>
          </a:xfrm>
          <a:prstGeom prst="rect">
            <a:avLst/>
          </a:prstGeom>
        </p:spPr>
        <p:txBody>
          <a:bodyPr/>
          <a:lstStyle>
            <a:lvl1pPr marL="812120" indent="-494620">
              <a:spcBef>
                <a:spcPts val="3800"/>
              </a:spcBef>
              <a:defRPr sz="3200"/>
            </a:lvl1pPr>
            <a:lvl2pPr marL="1256620" indent="-494620">
              <a:spcBef>
                <a:spcPts val="3800"/>
              </a:spcBef>
              <a:defRPr sz="3200"/>
            </a:lvl2pPr>
            <a:lvl3pPr marL="1701120" indent="-494620">
              <a:spcBef>
                <a:spcPts val="3800"/>
              </a:spcBef>
              <a:defRPr sz="3200"/>
            </a:lvl3pPr>
            <a:lvl4pPr marL="2145620" indent="-494620">
              <a:spcBef>
                <a:spcPts val="3800"/>
              </a:spcBef>
              <a:defRPr sz="3200"/>
            </a:lvl4pPr>
            <a:lvl5pPr marL="2590120" indent="-494620">
              <a:spcBef>
                <a:spcPts val="3800"/>
              </a:spcBef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Title Text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200"/>
              <a:t>Body Level One</a:t>
            </a:r>
          </a:p>
          <a:p>
            <a:pPr lvl="1">
              <a:defRPr sz="1800"/>
            </a:pPr>
            <a:r>
              <a:rPr sz="4200"/>
              <a:t>Body Level Two</a:t>
            </a:r>
          </a:p>
          <a:p>
            <a:pPr lvl="2">
              <a:defRPr sz="1800"/>
            </a:pPr>
            <a:r>
              <a:rPr sz="4200"/>
              <a:t>Body Level Three</a:t>
            </a:r>
          </a:p>
          <a:p>
            <a:pPr lvl="3">
              <a:defRPr sz="1800"/>
            </a:pPr>
            <a:r>
              <a:rPr sz="4200"/>
              <a:t>Body Level Four</a:t>
            </a:r>
          </a:p>
          <a:p>
            <a:pPr lvl="4">
              <a:defRPr sz="1800"/>
            </a:pPr>
            <a:r>
              <a:rPr sz="4200"/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0" tIns="0" rIns="0" bIns="0" numCol="2" spcCol="523240" anchor="t"/>
          <a:lstStyle>
            <a:lvl1pPr marL="812120" indent="-494620">
              <a:spcBef>
                <a:spcPts val="3800"/>
              </a:spcBef>
              <a:defRPr sz="3200"/>
            </a:lvl1pPr>
            <a:lvl2pPr marL="1256620" indent="-494620">
              <a:spcBef>
                <a:spcPts val="3800"/>
              </a:spcBef>
              <a:defRPr sz="3200"/>
            </a:lvl2pPr>
            <a:lvl3pPr marL="1701120" indent="-494620">
              <a:spcBef>
                <a:spcPts val="3800"/>
              </a:spcBef>
              <a:defRPr sz="3200"/>
            </a:lvl3pPr>
            <a:lvl4pPr marL="2145620" indent="-494620">
              <a:spcBef>
                <a:spcPts val="3800"/>
              </a:spcBef>
              <a:defRPr sz="3200"/>
            </a:lvl4pPr>
            <a:lvl5pPr marL="2590120" indent="-494620">
              <a:spcBef>
                <a:spcPts val="3800"/>
              </a:spcBef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body" idx="1"/>
          </p:nvPr>
        </p:nvSpPr>
        <p:spPr>
          <a:xfrm>
            <a:off x="1270000" y="1270000"/>
            <a:ext cx="10464800" cy="7213600"/>
          </a:xfrm>
          <a:prstGeom prst="rect">
            <a:avLst/>
          </a:prstGeom>
        </p:spPr>
        <p:txBody>
          <a:bodyPr/>
          <a:lstStyle>
            <a:lvl1pPr>
              <a:spcBef>
                <a:spcPts val="4800"/>
              </a:spcBef>
            </a:lvl1pPr>
            <a:lvl2pPr>
              <a:spcBef>
                <a:spcPts val="4800"/>
              </a:spcBef>
            </a:lvl2pPr>
            <a:lvl3pPr>
              <a:spcBef>
                <a:spcPts val="4800"/>
              </a:spcBef>
            </a:lvl3pPr>
            <a:lvl4pPr>
              <a:spcBef>
                <a:spcPts val="4800"/>
              </a:spcBef>
            </a:lvl4pPr>
            <a:lvl5pPr>
              <a:spcBef>
                <a:spcPts val="4800"/>
              </a:spcBef>
            </a:lvl5pPr>
          </a:lstStyle>
          <a:p>
            <a:pPr lvl="0">
              <a:defRPr sz="1800"/>
            </a:pPr>
            <a:r>
              <a:rPr sz="4200"/>
              <a:t>Body Level One</a:t>
            </a:r>
          </a:p>
          <a:p>
            <a:pPr lvl="1">
              <a:defRPr sz="1800"/>
            </a:pPr>
            <a:r>
              <a:rPr sz="4200"/>
              <a:t>Body Level Two</a:t>
            </a:r>
          </a:p>
          <a:p>
            <a:pPr lvl="2">
              <a:defRPr sz="1800"/>
            </a:pPr>
            <a:r>
              <a:rPr sz="4200"/>
              <a:t>Body Level Three</a:t>
            </a:r>
          </a:p>
          <a:p>
            <a:pPr lvl="3">
              <a:defRPr sz="1800"/>
            </a:pPr>
            <a:r>
              <a:rPr sz="4200"/>
              <a:t>Body Level Four</a:t>
            </a:r>
          </a:p>
          <a:p>
            <a:pPr lvl="4">
              <a:defRPr sz="1800"/>
            </a:pPr>
            <a:r>
              <a:rPr sz="4200"/>
              <a:t>Body Level Five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Title Text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>
            <a:spLocks noGrp="1"/>
          </p:cNvSpPr>
          <p:nvPr>
            <p:ph type="title"/>
          </p:nvPr>
        </p:nvSpPr>
        <p:spPr>
          <a:xfrm>
            <a:off x="1270000" y="2971800"/>
            <a:ext cx="10464800" cy="38100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Title Text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1270000" y="7366000"/>
            <a:ext cx="10464800" cy="17018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Title Text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 Refl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/>
          </p:nvPr>
        </p:nvSpPr>
        <p:spPr>
          <a:xfrm>
            <a:off x="1270000" y="7366000"/>
            <a:ext cx="10464800" cy="17018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Title Text</a:t>
            </a:r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 lvl="0">
              <a:defRPr sz="1800"/>
            </a:pPr>
            <a:r>
              <a:rPr sz="8400"/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270000" y="2768600"/>
            <a:ext cx="10464800" cy="571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 lvl="0">
              <a:defRPr sz="1800"/>
            </a:pPr>
            <a:r>
              <a:rPr sz="4200"/>
              <a:t>Body Level One</a:t>
            </a:r>
          </a:p>
          <a:p>
            <a:pPr lvl="1">
              <a:defRPr sz="1800"/>
            </a:pPr>
            <a:r>
              <a:rPr sz="4200"/>
              <a:t>Body Level Two</a:t>
            </a:r>
          </a:p>
          <a:p>
            <a:pPr lvl="2">
              <a:defRPr sz="1800"/>
            </a:pPr>
            <a:r>
              <a:rPr sz="4200"/>
              <a:t>Body Level Three</a:t>
            </a:r>
          </a:p>
          <a:p>
            <a:pPr lvl="3">
              <a:defRPr sz="1800"/>
            </a:pPr>
            <a:r>
              <a:rPr sz="4200"/>
              <a:t>Body Level Four</a:t>
            </a:r>
          </a:p>
          <a:p>
            <a:pPr lvl="4">
              <a:defRPr sz="1800"/>
            </a:pPr>
            <a:r>
              <a:rPr sz="4200"/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xmlns:p14="http://schemas.microsoft.com/office/powerpoint/2010/main" spd="med"/>
  <p:txStyles>
    <p:titleStyle>
      <a:lvl1pPr algn="ctr" defTabSz="584200">
        <a:defRPr sz="8400">
          <a:latin typeface="+mn-lt"/>
          <a:ea typeface="+mn-ea"/>
          <a:cs typeface="+mn-cs"/>
          <a:sym typeface="Gill Sans"/>
        </a:defRPr>
      </a:lvl1pPr>
      <a:lvl2pPr indent="228600" algn="ctr" defTabSz="584200">
        <a:defRPr sz="8400">
          <a:latin typeface="+mn-lt"/>
          <a:ea typeface="+mn-ea"/>
          <a:cs typeface="+mn-cs"/>
          <a:sym typeface="Gill Sans"/>
        </a:defRPr>
      </a:lvl2pPr>
      <a:lvl3pPr indent="457200" algn="ctr" defTabSz="584200">
        <a:defRPr sz="8400">
          <a:latin typeface="+mn-lt"/>
          <a:ea typeface="+mn-ea"/>
          <a:cs typeface="+mn-cs"/>
          <a:sym typeface="Gill Sans"/>
        </a:defRPr>
      </a:lvl3pPr>
      <a:lvl4pPr indent="685800" algn="ctr" defTabSz="584200">
        <a:defRPr sz="8400">
          <a:latin typeface="+mn-lt"/>
          <a:ea typeface="+mn-ea"/>
          <a:cs typeface="+mn-cs"/>
          <a:sym typeface="Gill Sans"/>
        </a:defRPr>
      </a:lvl4pPr>
      <a:lvl5pPr indent="914400" algn="ctr" defTabSz="584200">
        <a:defRPr sz="8400">
          <a:latin typeface="+mn-lt"/>
          <a:ea typeface="+mn-ea"/>
          <a:cs typeface="+mn-cs"/>
          <a:sym typeface="Gill Sans"/>
        </a:defRPr>
      </a:lvl5pPr>
      <a:lvl6pPr indent="1143000" algn="ctr" defTabSz="584200">
        <a:defRPr sz="8400">
          <a:latin typeface="+mn-lt"/>
          <a:ea typeface="+mn-ea"/>
          <a:cs typeface="+mn-cs"/>
          <a:sym typeface="Gill Sans"/>
        </a:defRPr>
      </a:lvl6pPr>
      <a:lvl7pPr indent="1371600" algn="ctr" defTabSz="584200">
        <a:defRPr sz="8400">
          <a:latin typeface="+mn-lt"/>
          <a:ea typeface="+mn-ea"/>
          <a:cs typeface="+mn-cs"/>
          <a:sym typeface="Gill Sans"/>
        </a:defRPr>
      </a:lvl7pPr>
      <a:lvl8pPr indent="1600200" algn="ctr" defTabSz="584200">
        <a:defRPr sz="8400">
          <a:latin typeface="+mn-lt"/>
          <a:ea typeface="+mn-ea"/>
          <a:cs typeface="+mn-cs"/>
          <a:sym typeface="Gill Sans"/>
        </a:defRPr>
      </a:lvl8pPr>
      <a:lvl9pPr indent="1828800" algn="ctr" defTabSz="584200">
        <a:defRPr sz="8400">
          <a:latin typeface="+mn-lt"/>
          <a:ea typeface="+mn-ea"/>
          <a:cs typeface="+mn-cs"/>
          <a:sym typeface="Gill Sans"/>
        </a:defRPr>
      </a:lvl9pPr>
    </p:titleStyle>
    <p:bodyStyle>
      <a:lvl1pPr marL="889000" indent="-571500" defTabSz="584200">
        <a:spcBef>
          <a:spcPts val="2400"/>
        </a:spcBef>
        <a:buSzPct val="171000"/>
        <a:buChar char="•"/>
        <a:defRPr sz="4200">
          <a:latin typeface="+mn-lt"/>
          <a:ea typeface="+mn-ea"/>
          <a:cs typeface="+mn-cs"/>
          <a:sym typeface="Gill Sans"/>
        </a:defRPr>
      </a:lvl1pPr>
      <a:lvl2pPr marL="1333500" indent="-571500" defTabSz="584200">
        <a:spcBef>
          <a:spcPts val="2400"/>
        </a:spcBef>
        <a:buSzPct val="171000"/>
        <a:buChar char="•"/>
        <a:defRPr sz="4200">
          <a:latin typeface="+mn-lt"/>
          <a:ea typeface="+mn-ea"/>
          <a:cs typeface="+mn-cs"/>
          <a:sym typeface="Gill Sans"/>
        </a:defRPr>
      </a:lvl2pPr>
      <a:lvl3pPr marL="1778000" indent="-571500" defTabSz="584200">
        <a:spcBef>
          <a:spcPts val="2400"/>
        </a:spcBef>
        <a:buSzPct val="171000"/>
        <a:buChar char="•"/>
        <a:defRPr sz="4200">
          <a:latin typeface="+mn-lt"/>
          <a:ea typeface="+mn-ea"/>
          <a:cs typeface="+mn-cs"/>
          <a:sym typeface="Gill Sans"/>
        </a:defRPr>
      </a:lvl3pPr>
      <a:lvl4pPr marL="2222500" indent="-571500" defTabSz="584200">
        <a:spcBef>
          <a:spcPts val="2400"/>
        </a:spcBef>
        <a:buSzPct val="171000"/>
        <a:buChar char="•"/>
        <a:defRPr sz="4200">
          <a:latin typeface="+mn-lt"/>
          <a:ea typeface="+mn-ea"/>
          <a:cs typeface="+mn-cs"/>
          <a:sym typeface="Gill Sans"/>
        </a:defRPr>
      </a:lvl4pPr>
      <a:lvl5pPr marL="2667000" indent="-571500" defTabSz="584200">
        <a:spcBef>
          <a:spcPts val="2400"/>
        </a:spcBef>
        <a:buSzPct val="171000"/>
        <a:buChar char="•"/>
        <a:defRPr sz="4200">
          <a:latin typeface="+mn-lt"/>
          <a:ea typeface="+mn-ea"/>
          <a:cs typeface="+mn-cs"/>
          <a:sym typeface="Gill Sans"/>
        </a:defRPr>
      </a:lvl5pPr>
      <a:lvl6pPr marL="3022600" indent="-571500" defTabSz="584200">
        <a:spcBef>
          <a:spcPts val="2400"/>
        </a:spcBef>
        <a:buSzPct val="171000"/>
        <a:buChar char="•"/>
        <a:defRPr sz="4200">
          <a:latin typeface="+mn-lt"/>
          <a:ea typeface="+mn-ea"/>
          <a:cs typeface="+mn-cs"/>
          <a:sym typeface="Gill Sans"/>
        </a:defRPr>
      </a:lvl6pPr>
      <a:lvl7pPr marL="3378200" indent="-571500" defTabSz="584200">
        <a:spcBef>
          <a:spcPts val="2400"/>
        </a:spcBef>
        <a:buSzPct val="171000"/>
        <a:buChar char="•"/>
        <a:defRPr sz="4200">
          <a:latin typeface="+mn-lt"/>
          <a:ea typeface="+mn-ea"/>
          <a:cs typeface="+mn-cs"/>
          <a:sym typeface="Gill Sans"/>
        </a:defRPr>
      </a:lvl7pPr>
      <a:lvl8pPr marL="3733800" indent="-571500" defTabSz="584200">
        <a:spcBef>
          <a:spcPts val="2400"/>
        </a:spcBef>
        <a:buSzPct val="171000"/>
        <a:buChar char="•"/>
        <a:defRPr sz="4200">
          <a:latin typeface="+mn-lt"/>
          <a:ea typeface="+mn-ea"/>
          <a:cs typeface="+mn-cs"/>
          <a:sym typeface="Gill Sans"/>
        </a:defRPr>
      </a:lvl8pPr>
      <a:lvl9pPr marL="4089400" indent="-571500" defTabSz="584200">
        <a:spcBef>
          <a:spcPts val="2400"/>
        </a:spcBef>
        <a:buSzPct val="171000"/>
        <a:buChar char="•"/>
        <a:defRPr sz="4200">
          <a:latin typeface="+mn-lt"/>
          <a:ea typeface="+mn-ea"/>
          <a:cs typeface="+mn-cs"/>
          <a:sym typeface="Gill Sans"/>
        </a:defRPr>
      </a:lvl9pPr>
    </p:bodyStyle>
    <p:otherStyle>
      <a:lvl1pPr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indent="2286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indent="4572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indent="6858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indent="9144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indent="11430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6pPr>
      <a:lvl7pPr indent="13716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7pPr>
      <a:lvl8pPr indent="16002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8pPr>
      <a:lvl9pPr indent="1828800" algn="ctr" defTabSz="584200">
        <a:defRPr>
          <a:solidFill>
            <a:schemeClr val="tx1"/>
          </a:solidFill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gi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4.png"/><Relationship Id="rId1" Type="http://schemas.microsoft.com/office/2007/relationships/media" Target="../media/media3.mov"/><Relationship Id="rId2" Type="http://schemas.openxmlformats.org/officeDocument/2006/relationships/video" Target="../media/media3.mo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5.png"/><Relationship Id="rId1" Type="http://schemas.microsoft.com/office/2007/relationships/media" Target="../media/media4.mov"/><Relationship Id="rId2" Type="http://schemas.openxmlformats.org/officeDocument/2006/relationships/video" Target="../media/media4.mov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3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4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3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2.mov"/><Relationship Id="rId4" Type="http://schemas.openxmlformats.org/officeDocument/2006/relationships/video" Target="../media/media2.mov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7" Type="http://schemas.openxmlformats.org/officeDocument/2006/relationships/image" Target="../media/image15.pn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>
            <a:spLocks noGrp="1"/>
          </p:cNvSpPr>
          <p:nvPr>
            <p:ph type="title"/>
          </p:nvPr>
        </p:nvSpPr>
        <p:spPr>
          <a:xfrm>
            <a:off x="6794500" y="740914"/>
            <a:ext cx="6210300" cy="58293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 dirty="0"/>
              <a:t>Kinetic vs. Potential</a:t>
            </a:r>
          </a:p>
          <a:p>
            <a:pPr lvl="0">
              <a:defRPr sz="1800"/>
            </a:pPr>
            <a:r>
              <a:rPr sz="8400" dirty="0"/>
              <a:t>ENERGY</a:t>
            </a:r>
          </a:p>
          <a:p>
            <a:pPr lvl="0">
              <a:defRPr sz="1800"/>
            </a:pPr>
            <a:endParaRPr sz="8400" dirty="0"/>
          </a:p>
          <a:p>
            <a:pPr lvl="0">
              <a:defRPr sz="1800"/>
            </a:pPr>
            <a:r>
              <a:rPr sz="8400" dirty="0"/>
              <a:t> Energy</a:t>
            </a:r>
          </a:p>
        </p:txBody>
      </p:sp>
      <p:sp>
        <p:nvSpPr>
          <p:cNvPr id="43" name="Shape 43"/>
          <p:cNvSpPr>
            <a:spLocks noGrp="1"/>
          </p:cNvSpPr>
          <p:nvPr>
            <p:ph type="body" idx="1"/>
          </p:nvPr>
        </p:nvSpPr>
        <p:spPr>
          <a:xfrm>
            <a:off x="4178300" y="7086600"/>
            <a:ext cx="10464800" cy="11303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Physical Science</a:t>
            </a:r>
          </a:p>
        </p:txBody>
      </p:sp>
      <p:pic>
        <p:nvPicPr>
          <p:cNvPr id="44" name="dropped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83964" y="2044700"/>
            <a:ext cx="6351836" cy="80899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38100" tIns="38100" rIns="38100" bIns="38100"/>
          <a:lstStyle/>
          <a:p>
            <a:pPr lvl="0">
              <a:defRPr sz="1800"/>
            </a:pPr>
            <a:r>
              <a:rPr sz="8400"/>
              <a:t>Also Mathematically!</a:t>
            </a:r>
          </a:p>
        </p:txBody>
      </p:sp>
      <p:pic>
        <p:nvPicPr>
          <p:cNvPr id="80" name="image15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976370"/>
            <a:ext cx="12560300" cy="7777231"/>
          </a:xfrm>
          <a:prstGeom prst="rect">
            <a:avLst/>
          </a:prstGeom>
          <a:ln w="12700">
            <a:round/>
          </a:ln>
        </p:spPr>
      </p:pic>
      <p:sp>
        <p:nvSpPr>
          <p:cNvPr id="81" name="Shape 81"/>
          <p:cNvSpPr/>
          <p:nvPr/>
        </p:nvSpPr>
        <p:spPr>
          <a:xfrm>
            <a:off x="4364821" y="8650600"/>
            <a:ext cx="2070101" cy="698501"/>
          </a:xfrm>
          <a:prstGeom prst="rect">
            <a:avLst/>
          </a:prstGeom>
          <a:solidFill>
            <a:srgbClr val="296C7B"/>
          </a:solidFill>
          <a:ln w="12700">
            <a:round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>
            <a:lvl1pPr>
              <a:buClr>
                <a:srgbClr val="000000"/>
              </a:buClr>
            </a:lvl1pPr>
          </a:lstStyle>
          <a:p>
            <a:pPr lvl="0">
              <a:defRPr sz="1800"/>
            </a:pPr>
            <a:r>
              <a:rPr sz="4200"/>
              <a:t>.</a:t>
            </a:r>
          </a:p>
        </p:txBody>
      </p:sp>
      <p:sp>
        <p:nvSpPr>
          <p:cNvPr id="82" name="Shape 82"/>
          <p:cNvSpPr/>
          <p:nvPr/>
        </p:nvSpPr>
        <p:spPr>
          <a:xfrm>
            <a:off x="0" y="3371185"/>
            <a:ext cx="3556000" cy="1295401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>
            <a:lvl1pPr>
              <a:buClr>
                <a:srgbClr val="008F00"/>
              </a:buClr>
              <a:defRPr sz="8400">
                <a:solidFill>
                  <a:srgbClr val="008F00"/>
                </a:solidFill>
                <a:uFill>
                  <a:solidFill>
                    <a:srgbClr val="008F00"/>
                  </a:solidFill>
                </a:uFill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8400">
                <a:solidFill>
                  <a:srgbClr val="008F00"/>
                </a:solidFill>
                <a:uFill>
                  <a:solidFill>
                    <a:srgbClr val="008F00"/>
                  </a:solidFill>
                </a:uFill>
              </a:rPr>
              <a:t>ME = ? 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38100" tIns="38100" rIns="38100" bIns="38100"/>
          <a:lstStyle/>
          <a:p>
            <a:pPr lvl="0">
              <a:defRPr sz="1800"/>
            </a:pPr>
            <a:r>
              <a:rPr sz="8400"/>
              <a:t>Understanding Check</a:t>
            </a:r>
          </a:p>
        </p:txBody>
      </p:sp>
      <p:pic>
        <p:nvPicPr>
          <p:cNvPr id="85" name="image16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3024372"/>
            <a:ext cx="12985255" cy="5839195"/>
          </a:xfrm>
          <a:prstGeom prst="rect">
            <a:avLst/>
          </a:prstGeom>
          <a:ln w="12700">
            <a:round/>
          </a:ln>
        </p:spPr>
      </p:pic>
    </p:spTree>
  </p:cSld>
  <p:clrMapOvr>
    <a:masterClrMapping/>
  </p:clrMapOvr>
  <p:transition xmlns:p14="http://schemas.microsoft.com/office/powerpoint/2010/main"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image17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3383" y="901700"/>
            <a:ext cx="11992562" cy="7855390"/>
          </a:xfrm>
          <a:prstGeom prst="rect">
            <a:avLst/>
          </a:prstGeom>
          <a:ln w="12700">
            <a:round/>
          </a:ln>
        </p:spPr>
      </p:pic>
    </p:spTree>
  </p:cSld>
  <p:clrMapOvr>
    <a:masterClrMapping/>
  </p:clrMapOvr>
  <p:transition xmlns:p14="http://schemas.microsoft.com/office/powerpoint/2010/main"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/>
          </p:cNvSpPr>
          <p:nvPr>
            <p:ph type="title"/>
          </p:nvPr>
        </p:nvSpPr>
        <p:spPr>
          <a:xfrm>
            <a:off x="647700" y="0"/>
            <a:ext cx="11709400" cy="1803400"/>
          </a:xfrm>
          <a:prstGeom prst="rect">
            <a:avLst/>
          </a:prstGeom>
        </p:spPr>
        <p:txBody>
          <a:bodyPr lIns="38100" tIns="38100" rIns="38100" bIns="38100"/>
          <a:lstStyle/>
          <a:p>
            <a:pPr lvl="0">
              <a:defRPr sz="1800"/>
            </a:pPr>
            <a:r>
              <a:rPr sz="5600"/>
              <a:t>Real Life Examples:</a:t>
            </a:r>
            <a:br>
              <a:rPr sz="5600"/>
            </a:br>
            <a:r>
              <a:rPr sz="5600"/>
              <a:t>The Top Thrill Dragster!</a:t>
            </a:r>
          </a:p>
        </p:txBody>
      </p:sp>
      <p:pic>
        <p:nvPicPr>
          <p:cNvPr id="90" name="image18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016196"/>
            <a:ext cx="7869927" cy="7353301"/>
          </a:xfrm>
          <a:prstGeom prst="rect">
            <a:avLst/>
          </a:prstGeom>
          <a:ln w="12700">
            <a:round/>
          </a:ln>
        </p:spPr>
      </p:pic>
      <p:sp>
        <p:nvSpPr>
          <p:cNvPr id="91" name="Shape 91"/>
          <p:cNvSpPr/>
          <p:nvPr/>
        </p:nvSpPr>
        <p:spPr>
          <a:xfrm>
            <a:off x="5132487" y="4767843"/>
            <a:ext cx="1663701" cy="1320801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>
            <a:lvl1pPr>
              <a:buClr>
                <a:srgbClr val="000000"/>
              </a:buClr>
            </a:lvl1pPr>
          </a:lstStyle>
          <a:p>
            <a:pPr lvl="0">
              <a:defRPr sz="1800"/>
            </a:pPr>
            <a:r>
              <a:rPr sz="4200"/>
              <a:t>h= 130 m</a:t>
            </a:r>
          </a:p>
        </p:txBody>
      </p:sp>
      <p:sp>
        <p:nvSpPr>
          <p:cNvPr id="92" name="Shape 92"/>
          <p:cNvSpPr/>
          <p:nvPr/>
        </p:nvSpPr>
        <p:spPr>
          <a:xfrm>
            <a:off x="6784075" y="2415427"/>
            <a:ext cx="21002" cy="6322121"/>
          </a:xfrm>
          <a:prstGeom prst="line">
            <a:avLst/>
          </a:prstGeom>
          <a:ln w="254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0" tIns="0" rIns="0" bIns="0" anchor="ctr"/>
          <a:lstStyle/>
          <a:p>
            <a:pPr lvl="0"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93" name="Shape 93"/>
          <p:cNvSpPr/>
          <p:nvPr/>
        </p:nvSpPr>
        <p:spPr>
          <a:xfrm flipH="1" flipV="1">
            <a:off x="3276926" y="2415426"/>
            <a:ext cx="3507150" cy="2259"/>
          </a:xfrm>
          <a:prstGeom prst="line">
            <a:avLst/>
          </a:prstGeom>
          <a:ln w="25400">
            <a:solidFill/>
            <a:round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0" tIns="0" rIns="0" bIns="0"/>
          <a:lstStyle/>
          <a:p>
            <a:pPr lvl="0" algn="l" defTabSz="647700">
              <a:defRPr sz="16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94" name="Shape 94"/>
          <p:cNvSpPr/>
          <p:nvPr/>
        </p:nvSpPr>
        <p:spPr>
          <a:xfrm>
            <a:off x="7867958" y="1751212"/>
            <a:ext cx="5143501" cy="12480339"/>
          </a:xfrm>
          <a:prstGeom prst="rect">
            <a:avLst/>
          </a:prstGeom>
          <a:ln w="12700">
            <a:round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/>
          <a:p>
            <a:pPr lvl="0">
              <a:buClr>
                <a:srgbClr val="000000"/>
              </a:buClr>
              <a:defRPr sz="1800"/>
            </a:pPr>
            <a:r>
              <a:rPr sz="4200" dirty="0"/>
              <a:t>If the mass of your roller car and people are 1000kg and you are clocked at 50.5 m/s are the bottom of the hill…</a:t>
            </a:r>
          </a:p>
          <a:p>
            <a:pPr lvl="0">
              <a:buClr>
                <a:srgbClr val="000000"/>
              </a:buClr>
              <a:defRPr sz="1800"/>
            </a:pPr>
            <a:r>
              <a:rPr sz="3200" b="1" dirty="0"/>
              <a:t>What is your PE at the top of the ride?</a:t>
            </a:r>
            <a:endParaRPr sz="3200" dirty="0"/>
          </a:p>
          <a:p>
            <a:pPr lvl="0">
              <a:buClr>
                <a:srgbClr val="000000"/>
              </a:buClr>
              <a:defRPr sz="1800"/>
            </a:pPr>
            <a:r>
              <a:rPr sz="2800" dirty="0"/>
              <a:t>	PE = mgh use 9.8 m/s</a:t>
            </a:r>
            <a:r>
              <a:rPr sz="4200" baseline="31999" dirty="0"/>
              <a:t>2 </a:t>
            </a:r>
            <a:r>
              <a:rPr sz="2800" dirty="0"/>
              <a:t>for gravity</a:t>
            </a:r>
            <a:endParaRPr sz="4200" dirty="0"/>
          </a:p>
          <a:p>
            <a:pPr lvl="0">
              <a:buClr>
                <a:srgbClr val="000000"/>
              </a:buClr>
              <a:defRPr sz="1800"/>
            </a:pPr>
            <a:r>
              <a:rPr sz="2800" dirty="0"/>
              <a:t>	</a:t>
            </a:r>
            <a:endParaRPr sz="4200" dirty="0"/>
          </a:p>
          <a:p>
            <a:pPr lvl="0">
              <a:buClr>
                <a:srgbClr val="000000"/>
              </a:buClr>
              <a:defRPr sz="1800"/>
            </a:pPr>
            <a:r>
              <a:rPr sz="2800" dirty="0"/>
              <a:t>	PE = (1000)(9.81)(130)</a:t>
            </a:r>
            <a:endParaRPr sz="4200" dirty="0"/>
          </a:p>
          <a:p>
            <a:pPr lvl="0">
              <a:buClr>
                <a:srgbClr val="000000"/>
              </a:buClr>
              <a:defRPr sz="1800"/>
            </a:pPr>
            <a:endParaRPr sz="2800" dirty="0"/>
          </a:p>
          <a:p>
            <a:pPr lvl="0">
              <a:buClr>
                <a:srgbClr val="000000"/>
              </a:buClr>
              <a:defRPr sz="1800"/>
            </a:pPr>
            <a:r>
              <a:rPr sz="2800" dirty="0"/>
              <a:t>	PE = 1,275,300 J</a:t>
            </a:r>
            <a:endParaRPr sz="4200" dirty="0"/>
          </a:p>
          <a:p>
            <a:pPr lvl="0">
              <a:buClr>
                <a:srgbClr val="000000"/>
              </a:buClr>
              <a:defRPr sz="1800"/>
            </a:pPr>
            <a:endParaRPr sz="4200" dirty="0"/>
          </a:p>
          <a:p>
            <a:pPr lvl="0">
              <a:buClr>
                <a:srgbClr val="000000"/>
              </a:buClr>
              <a:defRPr sz="1800"/>
            </a:pPr>
            <a:r>
              <a:rPr sz="4200" b="1" dirty="0"/>
              <a:t>What is your KE at the bottom of the hill?</a:t>
            </a:r>
            <a:endParaRPr sz="4200" dirty="0"/>
          </a:p>
          <a:p>
            <a:pPr lvl="0">
              <a:buClr>
                <a:srgbClr val="000000"/>
              </a:buClr>
              <a:defRPr sz="1800"/>
            </a:pPr>
            <a:r>
              <a:rPr sz="2800" dirty="0"/>
              <a:t>	KE = ½ m v</a:t>
            </a:r>
            <a:r>
              <a:rPr sz="2800" baseline="30571" dirty="0"/>
              <a:t>2</a:t>
            </a:r>
            <a:endParaRPr sz="4200" dirty="0"/>
          </a:p>
          <a:p>
            <a:pPr lvl="0">
              <a:buClr>
                <a:srgbClr val="000000"/>
              </a:buClr>
              <a:defRPr sz="1800"/>
            </a:pPr>
            <a:r>
              <a:rPr sz="2800" dirty="0"/>
              <a:t>	</a:t>
            </a:r>
            <a:endParaRPr sz="4200" dirty="0"/>
          </a:p>
          <a:p>
            <a:pPr lvl="0">
              <a:buClr>
                <a:srgbClr val="000000"/>
              </a:buClr>
              <a:defRPr sz="1800"/>
            </a:pPr>
            <a:r>
              <a:rPr sz="2800" dirty="0"/>
              <a:t>	KE = (1/2)(1000)(50.5)</a:t>
            </a:r>
            <a:r>
              <a:rPr sz="2800" baseline="30571" dirty="0"/>
              <a:t>2</a:t>
            </a:r>
            <a:endParaRPr sz="4200" dirty="0"/>
          </a:p>
          <a:p>
            <a:pPr lvl="0">
              <a:buClr>
                <a:srgbClr val="000000"/>
              </a:buClr>
              <a:defRPr sz="1800"/>
            </a:pPr>
            <a:endParaRPr sz="2800" dirty="0"/>
          </a:p>
          <a:p>
            <a:pPr lvl="0">
              <a:buClr>
                <a:srgbClr val="000000"/>
              </a:buClr>
              <a:defRPr sz="1800"/>
            </a:pPr>
            <a:r>
              <a:rPr sz="2800" dirty="0"/>
              <a:t>	KE = 1,275,300 J</a:t>
            </a:r>
          </a:p>
        </p:txBody>
      </p:sp>
      <p:sp>
        <p:nvSpPr>
          <p:cNvPr id="95" name="Shape 95"/>
          <p:cNvSpPr/>
          <p:nvPr/>
        </p:nvSpPr>
        <p:spPr>
          <a:xfrm>
            <a:off x="7954860" y="7436643"/>
            <a:ext cx="4991101" cy="3187701"/>
          </a:xfrm>
          <a:prstGeom prst="rect">
            <a:avLst/>
          </a:prstGeom>
          <a:solidFill>
            <a:srgbClr val="FFFFFF"/>
          </a:solidFill>
          <a:ln w="12700">
            <a:round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>
            <a:spAutoFit/>
          </a:bodyPr>
          <a:lstStyle/>
          <a:p>
            <a:pPr lvl="0">
              <a:buClr>
                <a:srgbClr val="000000"/>
              </a:buClr>
              <a:defRPr sz="1800"/>
            </a:pPr>
            <a:endParaRPr sz="4200"/>
          </a:p>
          <a:p>
            <a:pPr lvl="0">
              <a:buClr>
                <a:srgbClr val="000000"/>
              </a:buClr>
              <a:defRPr sz="1800"/>
            </a:pPr>
            <a:endParaRPr sz="4200"/>
          </a:p>
          <a:p>
            <a:pPr lvl="0">
              <a:buClr>
                <a:srgbClr val="000000"/>
              </a:buClr>
              <a:defRPr sz="1800"/>
            </a:pPr>
            <a:endParaRPr sz="4200"/>
          </a:p>
          <a:p>
            <a:pPr lvl="0">
              <a:buClr>
                <a:srgbClr val="000000"/>
              </a:buClr>
              <a:defRPr sz="1800"/>
            </a:pPr>
            <a:endParaRPr sz="4200"/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1" animBg="1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/>
          </p:cNvSpPr>
          <p:nvPr>
            <p:ph type="title"/>
          </p:nvPr>
        </p:nvSpPr>
        <p:spPr>
          <a:xfrm>
            <a:off x="647700" y="139700"/>
            <a:ext cx="11709400" cy="1625600"/>
          </a:xfrm>
          <a:prstGeom prst="rect">
            <a:avLst/>
          </a:prstGeom>
        </p:spPr>
        <p:txBody>
          <a:bodyPr lIns="38100" tIns="38100" rIns="38100" bIns="38100"/>
          <a:lstStyle/>
          <a:p>
            <a:pPr lvl="0">
              <a:defRPr sz="1800"/>
            </a:pPr>
            <a:r>
              <a:rPr sz="8400"/>
              <a:t>EXAMPLE</a:t>
            </a:r>
          </a:p>
        </p:txBody>
      </p:sp>
      <p:pic>
        <p:nvPicPr>
          <p:cNvPr id="98" name="image19.gi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765300"/>
            <a:ext cx="13012616" cy="7988300"/>
          </a:xfrm>
          <a:prstGeom prst="rect">
            <a:avLst/>
          </a:prstGeom>
          <a:ln w="12700">
            <a:round/>
          </a:ln>
        </p:spPr>
      </p:pic>
    </p:spTree>
  </p:cSld>
  <p:clrMapOvr>
    <a:masterClrMapping/>
  </p:clrMapOvr>
  <p:transition xmlns:p14="http://schemas.microsoft.com/office/powerpoint/2010/main"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>
            <a:spLocks noGrp="1"/>
          </p:cNvSpPr>
          <p:nvPr>
            <p:ph type="title"/>
          </p:nvPr>
        </p:nvSpPr>
        <p:spPr>
          <a:xfrm>
            <a:off x="647700" y="-355600"/>
            <a:ext cx="11709400" cy="1625600"/>
          </a:xfrm>
          <a:prstGeom prst="rect">
            <a:avLst/>
          </a:prstGeom>
        </p:spPr>
        <p:txBody>
          <a:bodyPr lIns="38100" tIns="38100" rIns="38100" bIns="38100"/>
          <a:lstStyle/>
          <a:p>
            <a:pPr lvl="0">
              <a:defRPr sz="1800"/>
            </a:pPr>
            <a:r>
              <a:rPr sz="8400"/>
              <a:t>OGT EXAMPLE</a:t>
            </a:r>
          </a:p>
        </p:txBody>
      </p:sp>
      <p:pic>
        <p:nvPicPr>
          <p:cNvPr id="101" name="image20.gi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16280" y="1245056"/>
            <a:ext cx="10081215" cy="8508545"/>
          </a:xfrm>
          <a:prstGeom prst="rect">
            <a:avLst/>
          </a:prstGeom>
          <a:ln w="12700">
            <a:round/>
          </a:ln>
        </p:spPr>
      </p:pic>
      <p:sp>
        <p:nvSpPr>
          <p:cNvPr id="102" name="Shape 102"/>
          <p:cNvSpPr/>
          <p:nvPr/>
        </p:nvSpPr>
        <p:spPr>
          <a:xfrm>
            <a:off x="8565492" y="1245055"/>
            <a:ext cx="3810001" cy="698501"/>
          </a:xfrm>
          <a:prstGeom prst="rect">
            <a:avLst/>
          </a:prstGeom>
          <a:solidFill>
            <a:srgbClr val="FFFFFF"/>
          </a:solidFill>
          <a:ln w="12700">
            <a:round/>
          </a:ln>
        </p:spPr>
        <p:txBody>
          <a:bodyPr lIns="38100" tIns="38100" rIns="38100" bIns="38100">
            <a:spAutoFit/>
          </a:bodyPr>
          <a:lstStyle/>
          <a:p>
            <a:pPr lvl="0">
              <a:buClr>
                <a:srgbClr val="000000"/>
              </a:buClr>
            </a:pPr>
            <a:endParaRPr/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38100" tIns="38100" rIns="38100" bIns="38100"/>
          <a:lstStyle/>
          <a:p>
            <a:pPr lvl="0">
              <a:defRPr sz="1800"/>
            </a:pPr>
            <a:r>
              <a:rPr sz="8400"/>
              <a:t>OGT EXAMPLE</a:t>
            </a:r>
          </a:p>
        </p:txBody>
      </p:sp>
      <p:pic>
        <p:nvPicPr>
          <p:cNvPr id="105" name="image21.gi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07364" y="2016194"/>
            <a:ext cx="10977930" cy="6784362"/>
          </a:xfrm>
          <a:prstGeom prst="rect">
            <a:avLst/>
          </a:prstGeom>
          <a:ln w="12700">
            <a:round/>
          </a:ln>
        </p:spPr>
      </p:pic>
      <p:sp>
        <p:nvSpPr>
          <p:cNvPr id="106" name="Shape 106"/>
          <p:cNvSpPr/>
          <p:nvPr/>
        </p:nvSpPr>
        <p:spPr>
          <a:xfrm>
            <a:off x="648555" y="2457254"/>
            <a:ext cx="3797301" cy="698501"/>
          </a:xfrm>
          <a:prstGeom prst="rect">
            <a:avLst/>
          </a:prstGeom>
          <a:solidFill>
            <a:srgbClr val="FFFFFF"/>
          </a:solidFill>
          <a:ln w="12700">
            <a:round/>
          </a:ln>
        </p:spPr>
        <p:txBody>
          <a:bodyPr lIns="38100" tIns="38100" rIns="38100" bIns="38100">
            <a:spAutoFit/>
          </a:bodyPr>
          <a:lstStyle/>
          <a:p>
            <a:pPr lvl="0">
              <a:buClr>
                <a:srgbClr val="000000"/>
              </a:buClr>
            </a:pPr>
            <a:endParaRPr/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Energy</a:t>
            </a:r>
          </a:p>
        </p:txBody>
      </p:sp>
      <p:sp>
        <p:nvSpPr>
          <p:cNvPr id="109" name="Shape 109"/>
          <p:cNvSpPr>
            <a:spLocks noGrp="1"/>
          </p:cNvSpPr>
          <p:nvPr>
            <p:ph type="body" idx="1"/>
          </p:nvPr>
        </p:nvSpPr>
        <p:spPr>
          <a:xfrm>
            <a:off x="0" y="2279226"/>
            <a:ext cx="3949700" cy="6426201"/>
          </a:xfrm>
          <a:prstGeom prst="rect">
            <a:avLst/>
          </a:prstGeom>
        </p:spPr>
        <p:txBody>
          <a:bodyPr/>
          <a:lstStyle>
            <a:lvl1pPr marL="0" indent="317500">
              <a:buSzTx/>
              <a:buNone/>
            </a:lvl1pPr>
          </a:lstStyle>
          <a:p>
            <a:pPr lvl="0">
              <a:defRPr sz="1800"/>
            </a:pPr>
            <a:r>
              <a:rPr sz="4200"/>
              <a:t>Can a roller coaster ever have a second hill as high as the first?</a:t>
            </a:r>
          </a:p>
        </p:txBody>
      </p:sp>
      <p:pic>
        <p:nvPicPr>
          <p:cNvPr id="110" name="dropped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191000" y="2152803"/>
            <a:ext cx="8651805" cy="668394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Eureka! Episode 9 - Kinetic Energy.mov"/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816957" y="375408"/>
            <a:ext cx="11700934" cy="87757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12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Eureka! Episode 10 - Potential Energy.mov"/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482600" y="850900"/>
            <a:ext cx="11861800" cy="889635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766" fill="hold"/>
                                        <p:tgtEl>
                                          <p:spTgt spid="1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1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/>
          </p:cNvSpPr>
          <p:nvPr>
            <p:ph type="title"/>
          </p:nvPr>
        </p:nvSpPr>
        <p:spPr>
          <a:xfrm>
            <a:off x="647700" y="-266700"/>
            <a:ext cx="11709400" cy="1625600"/>
          </a:xfrm>
          <a:prstGeom prst="rect">
            <a:avLst/>
          </a:prstGeom>
        </p:spPr>
        <p:txBody>
          <a:bodyPr lIns="38100" tIns="38100" rIns="38100" bIns="38100"/>
          <a:lstStyle/>
          <a:p>
            <a:pPr lvl="0">
              <a:defRPr sz="1800"/>
            </a:pPr>
            <a:r>
              <a:rPr sz="8400"/>
              <a:t>Mechanical Energy</a:t>
            </a:r>
          </a:p>
        </p:txBody>
      </p:sp>
      <p:sp>
        <p:nvSpPr>
          <p:cNvPr id="47" name="Shape 47"/>
          <p:cNvSpPr>
            <a:spLocks noGrp="1"/>
          </p:cNvSpPr>
          <p:nvPr>
            <p:ph type="body" idx="1"/>
          </p:nvPr>
        </p:nvSpPr>
        <p:spPr>
          <a:xfrm>
            <a:off x="0" y="5846751"/>
            <a:ext cx="13004800" cy="2882901"/>
          </a:xfrm>
          <a:prstGeom prst="rect">
            <a:avLst/>
          </a:prstGeom>
        </p:spPr>
        <p:txBody>
          <a:bodyPr lIns="38100" tIns="38100" rIns="38100" bIns="38100"/>
          <a:lstStyle/>
          <a:p>
            <a:pPr marL="482600" lvl="0" indent="-482600">
              <a:spcBef>
                <a:spcPts val="1000"/>
              </a:spcBef>
              <a:buClr>
                <a:srgbClr val="000000"/>
              </a:buClr>
              <a:buSzTx/>
              <a:buNone/>
              <a:defRPr sz="1800"/>
            </a:pPr>
            <a:r>
              <a:rPr sz="4200"/>
              <a:t>		</a:t>
            </a:r>
            <a:r>
              <a:rPr sz="4200">
                <a:solidFill>
                  <a:srgbClr val="FAA757"/>
                </a:solidFill>
                <a:uFill>
                  <a:solidFill>
                    <a:srgbClr val="FAA757"/>
                  </a:solidFill>
                </a:uFill>
              </a:rPr>
              <a:t>Mechanical Energy = Kinetic + Potential Energy</a:t>
            </a:r>
            <a:endParaRPr sz="4200"/>
          </a:p>
          <a:p>
            <a:pPr marL="482600" lvl="0" indent="-482600" algn="ctr">
              <a:spcBef>
                <a:spcPts val="1000"/>
              </a:spcBef>
              <a:buClr>
                <a:srgbClr val="FAA757"/>
              </a:buClr>
              <a:buSzTx/>
              <a:buNone/>
              <a:defRPr sz="1800"/>
            </a:pPr>
            <a:r>
              <a:rPr sz="4200">
                <a:solidFill>
                  <a:srgbClr val="FAA757"/>
                </a:solidFill>
                <a:uFill>
                  <a:solidFill>
                    <a:srgbClr val="FAA757"/>
                  </a:solidFill>
                </a:uFill>
              </a:rPr>
              <a:t>OR </a:t>
            </a:r>
            <a:endParaRPr sz="4200"/>
          </a:p>
          <a:p>
            <a:pPr marL="482600" lvl="0" indent="-482600" algn="ctr">
              <a:spcBef>
                <a:spcPts val="2000"/>
              </a:spcBef>
              <a:buClr>
                <a:srgbClr val="FAA757"/>
              </a:buClr>
              <a:buSzTx/>
              <a:buNone/>
              <a:defRPr sz="1800"/>
            </a:pPr>
            <a:r>
              <a:rPr sz="8400">
                <a:solidFill>
                  <a:srgbClr val="FAA757"/>
                </a:solidFill>
                <a:uFill>
                  <a:solidFill>
                    <a:srgbClr val="FAA757"/>
                  </a:solidFill>
                </a:uFill>
              </a:rPr>
              <a:t>ME = KE + PE</a:t>
            </a:r>
          </a:p>
        </p:txBody>
      </p:sp>
      <p:pic>
        <p:nvPicPr>
          <p:cNvPr id="48" name="image2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314637" y="1092428"/>
            <a:ext cx="6345772" cy="4754324"/>
          </a:xfrm>
          <a:prstGeom prst="rect">
            <a:avLst/>
          </a:prstGeom>
          <a:ln w="12700">
            <a:round/>
          </a:ln>
        </p:spPr>
      </p:pic>
      <p:sp>
        <p:nvSpPr>
          <p:cNvPr id="49" name="Shape 49"/>
          <p:cNvSpPr/>
          <p:nvPr/>
        </p:nvSpPr>
        <p:spPr>
          <a:xfrm>
            <a:off x="3084425" y="8953500"/>
            <a:ext cx="7079495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Law of conservation of energy... 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title"/>
          </p:nvPr>
        </p:nvSpPr>
        <p:spPr>
          <a:xfrm>
            <a:off x="1270000" y="381000"/>
            <a:ext cx="10477500" cy="14859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Energy</a:t>
            </a:r>
          </a:p>
        </p:txBody>
      </p:sp>
      <p:sp>
        <p:nvSpPr>
          <p:cNvPr id="117" name="Shape 117"/>
          <p:cNvSpPr>
            <a:spLocks noGrp="1"/>
          </p:cNvSpPr>
          <p:nvPr>
            <p:ph type="body" idx="1"/>
          </p:nvPr>
        </p:nvSpPr>
        <p:spPr>
          <a:xfrm>
            <a:off x="1270000" y="0"/>
            <a:ext cx="10477500" cy="5727700"/>
          </a:xfrm>
          <a:prstGeom prst="rect">
            <a:avLst/>
          </a:prstGeom>
        </p:spPr>
        <p:txBody>
          <a:bodyPr/>
          <a:lstStyle>
            <a:lvl1pPr marL="571500">
              <a:buSzPct val="140000"/>
              <a:buAutoNum type="romanUcPeriod" startAt="4"/>
              <a:defRPr sz="50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>
              <a:defRPr sz="1800"/>
            </a:pPr>
            <a:r>
              <a:rPr sz="5000"/>
              <a:t>Heat transfer occurs when energy is lost to surrounding environment</a:t>
            </a:r>
          </a:p>
        </p:txBody>
      </p:sp>
      <p:pic>
        <p:nvPicPr>
          <p:cNvPr id="118" name="dropped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79600" y="4076700"/>
            <a:ext cx="8241598" cy="53467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Energy</a:t>
            </a:r>
          </a:p>
        </p:txBody>
      </p:sp>
      <p:sp>
        <p:nvSpPr>
          <p:cNvPr id="121" name="Shape 121"/>
          <p:cNvSpPr>
            <a:spLocks noGrp="1"/>
          </p:cNvSpPr>
          <p:nvPr>
            <p:ph type="body" idx="1"/>
          </p:nvPr>
        </p:nvSpPr>
        <p:spPr>
          <a:xfrm>
            <a:off x="-266700" y="1016000"/>
            <a:ext cx="5486400" cy="8331200"/>
          </a:xfrm>
          <a:prstGeom prst="rect">
            <a:avLst/>
          </a:prstGeom>
        </p:spPr>
        <p:txBody>
          <a:bodyPr/>
          <a:lstStyle/>
          <a:p>
            <a:pPr lvl="0">
              <a:buSzPct val="166666"/>
              <a:buAutoNum type="alphaUcPeriod"/>
              <a:defRPr sz="1800"/>
            </a:pPr>
            <a:r>
              <a:rPr sz="4200"/>
              <a:t>Fact about heat</a:t>
            </a:r>
          </a:p>
          <a:p>
            <a:pPr lvl="1">
              <a:buSzPct val="166666"/>
              <a:buAutoNum type="arabicPeriod"/>
              <a:defRPr sz="1800"/>
            </a:pPr>
            <a:r>
              <a:rPr sz="4200"/>
              <a:t>Heat moves from a warm to cold.</a:t>
            </a:r>
          </a:p>
          <a:p>
            <a:pPr lvl="2">
              <a:buSzPct val="166666"/>
              <a:buAutoNum type="alphaLcPeriod"/>
              <a:defRPr sz="1800"/>
            </a:pPr>
            <a:r>
              <a:rPr sz="4200"/>
              <a:t>Hot objects will cool.</a:t>
            </a:r>
          </a:p>
          <a:p>
            <a:pPr lvl="2">
              <a:buSzPct val="166666"/>
              <a:buAutoNum type="alphaLcPeriod"/>
              <a:defRPr sz="1800"/>
            </a:pPr>
            <a:r>
              <a:rPr sz="4200"/>
              <a:t>Cold objects will heat up.</a:t>
            </a:r>
          </a:p>
        </p:txBody>
      </p:sp>
      <p:pic>
        <p:nvPicPr>
          <p:cNvPr id="122" name="dropped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219700" y="2692400"/>
            <a:ext cx="7816327" cy="58547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dropped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90600" y="5981700"/>
            <a:ext cx="3924300" cy="3924300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Shape 125"/>
          <p:cNvSpPr>
            <a:spLocks noGrp="1"/>
          </p:cNvSpPr>
          <p:nvPr>
            <p:ph type="title"/>
          </p:nvPr>
        </p:nvSpPr>
        <p:spPr>
          <a:xfrm>
            <a:off x="1270000" y="254000"/>
            <a:ext cx="10464800" cy="169354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 dirty="0"/>
              <a:t>Energy</a:t>
            </a:r>
          </a:p>
        </p:txBody>
      </p:sp>
      <p:sp>
        <p:nvSpPr>
          <p:cNvPr id="126" name="Shape 126"/>
          <p:cNvSpPr>
            <a:spLocks noGrp="1"/>
          </p:cNvSpPr>
          <p:nvPr>
            <p:ph type="body" idx="1"/>
          </p:nvPr>
        </p:nvSpPr>
        <p:spPr>
          <a:xfrm>
            <a:off x="1270000" y="1375982"/>
            <a:ext cx="10477500" cy="5456617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200" dirty="0"/>
              <a:t>If a cup of coffee and a ice water were left on the table in this room what would happen to them? Why?</a:t>
            </a:r>
          </a:p>
          <a:p>
            <a:pPr lvl="0">
              <a:defRPr sz="1800"/>
            </a:pPr>
            <a:r>
              <a:rPr sz="4200" dirty="0"/>
              <a:t>The cup of coffee will cool until it reaches room temperature. The ice will melt and then the water will warm to room temperature.</a:t>
            </a:r>
          </a:p>
        </p:txBody>
      </p:sp>
      <p:pic>
        <p:nvPicPr>
          <p:cNvPr id="127" name="dropped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299886" y="6191124"/>
            <a:ext cx="5364480" cy="35805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1" build="p" bldLvl="5" animBg="1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CONDUCTION</a:t>
            </a:r>
          </a:p>
        </p:txBody>
      </p:sp>
      <p:sp>
        <p:nvSpPr>
          <p:cNvPr id="130" name="Shape 130"/>
          <p:cNvSpPr>
            <a:spLocks noGrp="1"/>
          </p:cNvSpPr>
          <p:nvPr>
            <p:ph type="body" idx="1"/>
          </p:nvPr>
        </p:nvSpPr>
        <p:spPr>
          <a:xfrm>
            <a:off x="1270000" y="2768600"/>
            <a:ext cx="10464800" cy="39116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200"/>
              <a:t>Thermal conduction – the transfer of energy as heat through a material</a:t>
            </a:r>
          </a:p>
          <a:p>
            <a:pPr lvl="1">
              <a:defRPr sz="1800"/>
            </a:pPr>
            <a:r>
              <a:rPr sz="4200"/>
              <a:t>Occurs when objects that are in direct contact are at unequal temperatures</a:t>
            </a:r>
          </a:p>
        </p:txBody>
      </p:sp>
      <p:pic>
        <p:nvPicPr>
          <p:cNvPr id="131" name="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114800" y="6172200"/>
            <a:ext cx="5270500" cy="29591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792675"/>
            <a:ext cx="5638800" cy="4927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4" name="dropped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429500" y="5486400"/>
            <a:ext cx="5617352" cy="4213014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Shape 13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Energy</a:t>
            </a:r>
          </a:p>
        </p:txBody>
      </p:sp>
      <p:sp>
        <p:nvSpPr>
          <p:cNvPr id="136" name="Shape 136"/>
          <p:cNvSpPr>
            <a:spLocks noGrp="1"/>
          </p:cNvSpPr>
          <p:nvPr>
            <p:ph type="body" idx="1"/>
          </p:nvPr>
        </p:nvSpPr>
        <p:spPr>
          <a:xfrm>
            <a:off x="2311400" y="2120900"/>
            <a:ext cx="10464800" cy="5715000"/>
          </a:xfrm>
          <a:prstGeom prst="rect">
            <a:avLst/>
          </a:prstGeom>
        </p:spPr>
        <p:txBody>
          <a:bodyPr/>
          <a:lstStyle>
            <a:lvl1pPr>
              <a:buSzPct val="166666"/>
              <a:buAutoNum type="alphaUcPeriod" startAt="2"/>
            </a:lvl1pPr>
            <a:lvl2pPr>
              <a:buSzPct val="166666"/>
              <a:buAutoNum type="arabicPeriod"/>
            </a:lvl2pPr>
          </a:lstStyle>
          <a:p>
            <a:pPr lvl="0">
              <a:defRPr sz="1800"/>
            </a:pPr>
            <a:r>
              <a:rPr sz="4200"/>
              <a:t>Types of energy transfer</a:t>
            </a:r>
          </a:p>
          <a:p>
            <a:pPr lvl="1">
              <a:defRPr sz="1800"/>
            </a:pPr>
            <a:r>
              <a:rPr sz="4200"/>
              <a:t>Conduction - heating of material by physical contact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Energy</a:t>
            </a:r>
          </a:p>
        </p:txBody>
      </p:sp>
      <p:sp>
        <p:nvSpPr>
          <p:cNvPr id="139" name="Shape 139"/>
          <p:cNvSpPr>
            <a:spLocks noGrp="1"/>
          </p:cNvSpPr>
          <p:nvPr>
            <p:ph type="body" idx="1"/>
          </p:nvPr>
        </p:nvSpPr>
        <p:spPr>
          <a:xfrm>
            <a:off x="1270000" y="1016000"/>
            <a:ext cx="10464800" cy="5715000"/>
          </a:xfrm>
          <a:prstGeom prst="rect">
            <a:avLst/>
          </a:prstGeom>
        </p:spPr>
        <p:txBody>
          <a:bodyPr/>
          <a:lstStyle/>
          <a:p>
            <a:pPr lvl="1">
              <a:buSzPct val="166666"/>
              <a:buAutoNum type="arabicPeriod" startAt="2"/>
              <a:defRPr sz="1800"/>
            </a:pPr>
            <a:r>
              <a:rPr sz="4200"/>
              <a:t>Convection - movement of matter due to differences in density caused by temperature variation.</a:t>
            </a:r>
          </a:p>
          <a:p>
            <a:pPr lvl="2">
              <a:buSzPct val="166666"/>
              <a:buAutoNum type="alphaLcPeriod"/>
              <a:defRPr sz="1800"/>
            </a:pPr>
            <a:r>
              <a:rPr sz="4200"/>
              <a:t>Only possible in liquid and gas</a:t>
            </a:r>
          </a:p>
        </p:txBody>
      </p:sp>
      <p:pic>
        <p:nvPicPr>
          <p:cNvPr id="140" name="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5575300"/>
            <a:ext cx="6337300" cy="4648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dropped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093200" y="5435600"/>
            <a:ext cx="3886200" cy="424770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>
            <a:spLocks noGrp="1"/>
          </p:cNvSpPr>
          <p:nvPr>
            <p:ph type="title"/>
          </p:nvPr>
        </p:nvSpPr>
        <p:spPr>
          <a:xfrm>
            <a:off x="1270000" y="-254000"/>
            <a:ext cx="10464800" cy="24384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Energy</a:t>
            </a:r>
          </a:p>
        </p:txBody>
      </p:sp>
      <p:sp>
        <p:nvSpPr>
          <p:cNvPr id="144" name="Shape 144"/>
          <p:cNvSpPr>
            <a:spLocks noGrp="1"/>
          </p:cNvSpPr>
          <p:nvPr>
            <p:ph type="body" idx="1"/>
          </p:nvPr>
        </p:nvSpPr>
        <p:spPr>
          <a:xfrm>
            <a:off x="1270000" y="1485900"/>
            <a:ext cx="10464800" cy="3886200"/>
          </a:xfrm>
          <a:prstGeom prst="rect">
            <a:avLst/>
          </a:prstGeom>
        </p:spPr>
        <p:txBody>
          <a:bodyPr/>
          <a:lstStyle/>
          <a:p>
            <a:pPr lvl="1">
              <a:buSzPct val="166666"/>
              <a:buAutoNum type="arabicPeriod" startAt="3"/>
              <a:defRPr sz="1800"/>
            </a:pPr>
            <a:r>
              <a:rPr sz="4200"/>
              <a:t>Radiation - energy that is transferred as electromagnetic waves such as visible light and infrared waves </a:t>
            </a:r>
          </a:p>
          <a:p>
            <a:pPr lvl="2">
              <a:buSzPct val="166666"/>
              <a:buAutoNum type="alphaLcPeriod"/>
              <a:defRPr sz="1800"/>
            </a:pPr>
            <a:r>
              <a:rPr sz="4200"/>
              <a:t>Does not require physical contact and no matter is moved</a:t>
            </a:r>
          </a:p>
        </p:txBody>
      </p:sp>
      <p:pic>
        <p:nvPicPr>
          <p:cNvPr id="145" name="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797300" y="5486400"/>
            <a:ext cx="5092701" cy="3886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/>
          <p:nvPr/>
        </p:nvSpPr>
        <p:spPr>
          <a:xfrm>
            <a:off x="431800" y="1090788"/>
            <a:ext cx="5981700" cy="134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How does heat energy get from the Sun to the Earth?</a:t>
            </a:r>
          </a:p>
        </p:txBody>
      </p:sp>
      <p:sp>
        <p:nvSpPr>
          <p:cNvPr id="148" name="Shape 148"/>
          <p:cNvSpPr/>
          <p:nvPr/>
        </p:nvSpPr>
        <p:spPr>
          <a:xfrm>
            <a:off x="6934200" y="1363133"/>
            <a:ext cx="5105400" cy="3835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There are no particles between the Sun and the Earth so it CANNOT travel by conduction or by convection. </a:t>
            </a:r>
          </a:p>
        </p:txBody>
      </p:sp>
      <p:sp>
        <p:nvSpPr>
          <p:cNvPr id="149" name="Shape 149"/>
          <p:cNvSpPr/>
          <p:nvPr/>
        </p:nvSpPr>
        <p:spPr>
          <a:xfrm>
            <a:off x="4013200" y="5308600"/>
            <a:ext cx="977900" cy="546100"/>
          </a:xfrm>
          <a:prstGeom prst="line">
            <a:avLst/>
          </a:prstGeom>
          <a:ln w="38100">
            <a:solidFill/>
            <a:miter lim="400000"/>
          </a:ln>
        </p:spPr>
        <p:txBody>
          <a:bodyPr lIns="0" tIns="0" rIns="0" bIns="0"/>
          <a:lstStyle/>
          <a:p>
            <a:pPr lvl="0"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50" name="Shape 150"/>
          <p:cNvSpPr/>
          <p:nvPr/>
        </p:nvSpPr>
        <p:spPr>
          <a:xfrm>
            <a:off x="5740400" y="6286500"/>
            <a:ext cx="1739900" cy="977900"/>
          </a:xfrm>
          <a:prstGeom prst="line">
            <a:avLst/>
          </a:prstGeom>
          <a:ln w="38100">
            <a:solidFill/>
            <a:miter lim="400000"/>
          </a:ln>
        </p:spPr>
        <p:txBody>
          <a:bodyPr lIns="0" tIns="0" rIns="0" bIns="0"/>
          <a:lstStyle/>
          <a:p>
            <a:pPr lvl="0"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51" name="Shape 151"/>
          <p:cNvSpPr/>
          <p:nvPr/>
        </p:nvSpPr>
        <p:spPr>
          <a:xfrm>
            <a:off x="5092700" y="5715705"/>
            <a:ext cx="889000" cy="72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?</a:t>
            </a:r>
          </a:p>
        </p:txBody>
      </p:sp>
      <p:sp>
        <p:nvSpPr>
          <p:cNvPr id="152" name="Shape 152"/>
          <p:cNvSpPr/>
          <p:nvPr/>
        </p:nvSpPr>
        <p:spPr>
          <a:xfrm>
            <a:off x="1460500" y="7253252"/>
            <a:ext cx="3924300" cy="72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RADIATION</a:t>
            </a:r>
          </a:p>
        </p:txBody>
      </p:sp>
      <p:pic>
        <p:nvPicPr>
          <p:cNvPr id="153" name="earthwithtilt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57813" y="6718300"/>
            <a:ext cx="2479041" cy="248920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56" name="Group 156"/>
          <p:cNvGrpSpPr/>
          <p:nvPr/>
        </p:nvGrpSpPr>
        <p:grpSpPr>
          <a:xfrm>
            <a:off x="1193800" y="3035300"/>
            <a:ext cx="2705101" cy="3365500"/>
            <a:chOff x="0" y="0"/>
            <a:chExt cx="2705100" cy="3365500"/>
          </a:xfrm>
        </p:grpSpPr>
        <p:sp>
          <p:nvSpPr>
            <p:cNvPr id="154" name="Shape 154"/>
            <p:cNvSpPr/>
            <p:nvPr/>
          </p:nvSpPr>
          <p:spPr>
            <a:xfrm>
              <a:off x="0" y="0"/>
              <a:ext cx="2705100" cy="3365500"/>
            </a:xfrm>
            <a:prstGeom prst="rect">
              <a:avLst/>
            </a:prstGeom>
            <a:blipFill rotWithShape="1">
              <a:blip r:embed="rId3"/>
              <a:srcRect/>
              <a:tile tx="0" ty="0" sx="100000" sy="100000" flip="none" algn="tl"/>
            </a:blip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pic>
          <p:nvPicPr>
            <p:cNvPr id="155" name="image.png"/>
            <p:cNvPicPr/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2705101" cy="33655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4" animBg="1" advAuto="0"/>
      <p:bldP spid="149" grpId="1" animBg="1" advAuto="0"/>
      <p:bldP spid="150" grpId="3" animBg="1" advAuto="0"/>
      <p:bldP spid="151" grpId="2" animBg="1" advAuto="0"/>
      <p:bldP spid="152" grpId="5" animBg="1" advAuto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Radiation</a:t>
            </a:r>
          </a:p>
        </p:txBody>
      </p:sp>
      <p:sp>
        <p:nvSpPr>
          <p:cNvPr id="159" name="Shape 159"/>
          <p:cNvSpPr/>
          <p:nvPr/>
        </p:nvSpPr>
        <p:spPr>
          <a:xfrm>
            <a:off x="647700" y="2611825"/>
            <a:ext cx="11290300" cy="5702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Radiation travels in straight lines</a:t>
            </a:r>
          </a:p>
          <a:p>
            <a:pPr lvl="0">
              <a:defRPr sz="1800"/>
            </a:pPr>
            <a:r>
              <a:rPr sz="4200"/>
              <a:t>True/False</a:t>
            </a:r>
          </a:p>
          <a:p>
            <a:pPr lvl="0">
              <a:defRPr sz="1800"/>
            </a:pPr>
            <a:r>
              <a:rPr sz="4200"/>
              <a:t>Radiation can travel through a vacuum</a:t>
            </a:r>
          </a:p>
          <a:p>
            <a:pPr lvl="0">
              <a:defRPr sz="1800"/>
            </a:pPr>
            <a:r>
              <a:rPr sz="4200"/>
              <a:t>True/False</a:t>
            </a:r>
          </a:p>
          <a:p>
            <a:pPr lvl="0">
              <a:defRPr sz="1800"/>
            </a:pPr>
            <a:r>
              <a:rPr sz="4200"/>
              <a:t>Radiation requires particles to travel	</a:t>
            </a:r>
          </a:p>
          <a:p>
            <a:pPr lvl="0">
              <a:defRPr sz="1800"/>
            </a:pPr>
            <a:r>
              <a:rPr sz="4200"/>
              <a:t>True/False</a:t>
            </a:r>
          </a:p>
          <a:p>
            <a:pPr lvl="0">
              <a:defRPr sz="1800"/>
            </a:pPr>
            <a:r>
              <a:rPr sz="4200"/>
              <a:t>Radiation travels at the speed of light	</a:t>
            </a:r>
          </a:p>
          <a:p>
            <a:pPr lvl="0">
              <a:defRPr sz="1800"/>
            </a:pPr>
            <a:r>
              <a:rPr sz="4200"/>
              <a:t>True/False</a:t>
            </a:r>
          </a:p>
          <a:p>
            <a:pPr lvl="0">
              <a:defRPr sz="1800"/>
            </a:pPr>
            <a:r>
              <a:rPr sz="4200"/>
              <a:t> </a:t>
            </a:r>
          </a:p>
        </p:txBody>
      </p:sp>
      <p:sp>
        <p:nvSpPr>
          <p:cNvPr id="160" name="Shape 160"/>
          <p:cNvSpPr/>
          <p:nvPr/>
        </p:nvSpPr>
        <p:spPr>
          <a:xfrm flipV="1">
            <a:off x="6286500" y="3708400"/>
            <a:ext cx="1079500" cy="114300"/>
          </a:xfrm>
          <a:prstGeom prst="line">
            <a:avLst/>
          </a:prstGeom>
          <a:ln w="38100">
            <a:solidFill/>
            <a:miter lim="400000"/>
          </a:ln>
        </p:spPr>
        <p:txBody>
          <a:bodyPr lIns="0" tIns="0" rIns="0" bIns="0"/>
          <a:lstStyle/>
          <a:p>
            <a:pPr lvl="0"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61" name="Shape 161"/>
          <p:cNvSpPr/>
          <p:nvPr/>
        </p:nvSpPr>
        <p:spPr>
          <a:xfrm flipV="1">
            <a:off x="6299200" y="4889500"/>
            <a:ext cx="1079500" cy="114300"/>
          </a:xfrm>
          <a:prstGeom prst="line">
            <a:avLst/>
          </a:prstGeom>
          <a:ln w="38100">
            <a:solidFill/>
            <a:miter lim="400000"/>
          </a:ln>
        </p:spPr>
        <p:txBody>
          <a:bodyPr lIns="0" tIns="0" rIns="0" bIns="0"/>
          <a:lstStyle/>
          <a:p>
            <a:pPr lvl="0"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62" name="Shape 162"/>
          <p:cNvSpPr/>
          <p:nvPr/>
        </p:nvSpPr>
        <p:spPr>
          <a:xfrm flipV="1">
            <a:off x="5207000" y="6083300"/>
            <a:ext cx="1079500" cy="114300"/>
          </a:xfrm>
          <a:prstGeom prst="line">
            <a:avLst/>
          </a:prstGeom>
          <a:ln w="38100">
            <a:solidFill/>
            <a:miter lim="400000"/>
          </a:ln>
        </p:spPr>
        <p:txBody>
          <a:bodyPr lIns="0" tIns="0" rIns="0" bIns="0"/>
          <a:lstStyle/>
          <a:p>
            <a:pPr lvl="0"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63" name="Shape 163"/>
          <p:cNvSpPr/>
          <p:nvPr/>
        </p:nvSpPr>
        <p:spPr>
          <a:xfrm flipV="1">
            <a:off x="6299200" y="7226300"/>
            <a:ext cx="1079500" cy="114300"/>
          </a:xfrm>
          <a:prstGeom prst="line">
            <a:avLst/>
          </a:prstGeom>
          <a:ln w="38100">
            <a:solidFill/>
            <a:miter lim="400000"/>
          </a:ln>
        </p:spPr>
        <p:txBody>
          <a:bodyPr lIns="0" tIns="0" rIns="0" bIns="0"/>
          <a:lstStyle/>
          <a:p>
            <a:pPr lvl="0" algn="l"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" grpId="1" animBg="1" advAuto="0"/>
      <p:bldP spid="160" grpId="2" animBg="1" advAuto="0"/>
      <p:bldP spid="161" grpId="3" animBg="1" advAuto="0"/>
      <p:bldP spid="162" grpId="4" animBg="1" advAuto="0"/>
      <p:bldP spid="163" grpId="5" animBg="1" advAuto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Convection questions</a:t>
            </a:r>
          </a:p>
        </p:txBody>
      </p:sp>
      <p:sp>
        <p:nvSpPr>
          <p:cNvPr id="166" name="Shape 166"/>
          <p:cNvSpPr/>
          <p:nvPr/>
        </p:nvSpPr>
        <p:spPr>
          <a:xfrm>
            <a:off x="1803400" y="5270500"/>
            <a:ext cx="8686800" cy="1346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Why are boilers placed beneath hot water tanks in people’s homes?  </a:t>
            </a:r>
          </a:p>
        </p:txBody>
      </p:sp>
      <p:sp>
        <p:nvSpPr>
          <p:cNvPr id="167" name="Shape 167"/>
          <p:cNvSpPr/>
          <p:nvPr/>
        </p:nvSpPr>
        <p:spPr>
          <a:xfrm>
            <a:off x="723900" y="7124700"/>
            <a:ext cx="11074400" cy="1968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Hot water rises.</a:t>
            </a:r>
          </a:p>
          <a:p>
            <a:pPr lvl="0">
              <a:defRPr sz="1800"/>
            </a:pPr>
            <a:r>
              <a:rPr sz="4200"/>
              <a:t>So when the boiler heats the water, and the hot water rises, the water tank is filled with hot water.</a:t>
            </a:r>
          </a:p>
        </p:txBody>
      </p:sp>
      <p:sp>
        <p:nvSpPr>
          <p:cNvPr id="168" name="Shape 168"/>
          <p:cNvSpPr/>
          <p:nvPr/>
        </p:nvSpPr>
        <p:spPr>
          <a:xfrm>
            <a:off x="1904960" y="2320007"/>
            <a:ext cx="8708344" cy="72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Why does hot air rise and cold air sink?</a:t>
            </a:r>
          </a:p>
        </p:txBody>
      </p:sp>
      <p:sp>
        <p:nvSpPr>
          <p:cNvPr id="169" name="Shape 169"/>
          <p:cNvSpPr/>
          <p:nvPr/>
        </p:nvSpPr>
        <p:spPr>
          <a:xfrm>
            <a:off x="1803400" y="3384691"/>
            <a:ext cx="8902700" cy="134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Cool air is more dense than warm air, so the cool air ‘falls through’ the warm air.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" grpId="2" animBg="1" advAuto="0"/>
      <p:bldP spid="167" grpId="3" animBg="1" advAuto="0"/>
      <p:bldP spid="169" grpId="1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dropped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78069" y="1794426"/>
            <a:ext cx="7239001" cy="8704748"/>
          </a:xfrm>
          <a:prstGeom prst="rect">
            <a:avLst/>
          </a:prstGeom>
          <a:ln w="12700">
            <a:miter lim="400000"/>
          </a:ln>
        </p:spPr>
      </p:pic>
      <p:sp>
        <p:nvSpPr>
          <p:cNvPr id="52" name="Shape 5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Kinetic Energy</a:t>
            </a:r>
          </a:p>
        </p:txBody>
      </p:sp>
      <p:sp>
        <p:nvSpPr>
          <p:cNvPr id="53" name="Shape 53"/>
          <p:cNvSpPr>
            <a:spLocks noGrp="1"/>
          </p:cNvSpPr>
          <p:nvPr>
            <p:ph type="body" idx="1"/>
          </p:nvPr>
        </p:nvSpPr>
        <p:spPr>
          <a:xfrm>
            <a:off x="275111" y="3382562"/>
            <a:ext cx="3543300" cy="56515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200" dirty="0"/>
              <a:t>PE = m*g*h</a:t>
            </a:r>
          </a:p>
          <a:p>
            <a:pPr marL="644071" lvl="0" indent="-326571">
              <a:defRPr sz="1800"/>
            </a:pPr>
            <a:r>
              <a:rPr sz="2400" dirty="0"/>
              <a:t>m = mass</a:t>
            </a:r>
          </a:p>
          <a:p>
            <a:pPr marL="644071" lvl="0" indent="-326571">
              <a:defRPr sz="1800"/>
            </a:pPr>
            <a:r>
              <a:rPr sz="2400" dirty="0"/>
              <a:t>g =  acceleration due to gravity</a:t>
            </a:r>
          </a:p>
          <a:p>
            <a:pPr marL="644071" lvl="0" indent="-326571">
              <a:defRPr sz="1800"/>
            </a:pPr>
            <a:r>
              <a:rPr sz="2400" dirty="0"/>
              <a:t>h = height of the object</a:t>
            </a:r>
          </a:p>
          <a:p>
            <a:pPr marL="644071" lvl="0" indent="-326571">
              <a:defRPr sz="1800"/>
            </a:pPr>
            <a:r>
              <a:rPr sz="2400" dirty="0"/>
              <a:t>Stored energy based on height, mass and the acceleration of gravity</a:t>
            </a:r>
          </a:p>
          <a:p>
            <a:pPr marL="644071" lvl="0" indent="-326571">
              <a:defRPr sz="1800"/>
            </a:pPr>
            <a:endParaRPr sz="2400" dirty="0"/>
          </a:p>
          <a:p>
            <a:pPr marL="644071" lvl="0" indent="-326571">
              <a:defRPr sz="1800"/>
            </a:pPr>
            <a:endParaRPr sz="2400" dirty="0"/>
          </a:p>
          <a:p>
            <a:pPr marL="644071" lvl="0" indent="-326571">
              <a:defRPr sz="1800"/>
            </a:pPr>
            <a:endParaRPr sz="2400" dirty="0"/>
          </a:p>
        </p:txBody>
      </p:sp>
      <p:sp>
        <p:nvSpPr>
          <p:cNvPr id="54" name="Shape 54"/>
          <p:cNvSpPr/>
          <p:nvPr/>
        </p:nvSpPr>
        <p:spPr>
          <a:xfrm>
            <a:off x="9131300" y="2438400"/>
            <a:ext cx="3708400" cy="5130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 marL="571500" lvl="0" indent="-571500" algn="l">
              <a:spcBef>
                <a:spcPts val="2400"/>
              </a:spcBef>
              <a:buSzPct val="171000"/>
              <a:buChar char="•"/>
              <a:defRPr sz="1800"/>
            </a:pPr>
            <a:r>
              <a:rPr sz="4200" dirty="0"/>
              <a:t>KE = </a:t>
            </a:r>
            <a:r>
              <a:rPr sz="4200" baseline="31999" dirty="0"/>
              <a:t>1</a:t>
            </a:r>
            <a:r>
              <a:rPr sz="4200" dirty="0"/>
              <a:t>/</a:t>
            </a:r>
            <a:r>
              <a:rPr sz="4200" baseline="-5999" dirty="0"/>
              <a:t>2</a:t>
            </a:r>
            <a:r>
              <a:rPr sz="4200" dirty="0"/>
              <a:t>*m*v</a:t>
            </a:r>
            <a:r>
              <a:rPr sz="4200" baseline="31999" dirty="0"/>
              <a:t>2</a:t>
            </a:r>
            <a:endParaRPr sz="4200" dirty="0"/>
          </a:p>
          <a:p>
            <a:pPr marL="571500" lvl="0" indent="-571500" algn="l">
              <a:spcBef>
                <a:spcPts val="2400"/>
              </a:spcBef>
              <a:buSzPct val="171000"/>
              <a:buChar char="•"/>
              <a:defRPr sz="1800"/>
            </a:pPr>
            <a:r>
              <a:rPr sz="2400" dirty="0"/>
              <a:t>m = mass</a:t>
            </a:r>
          </a:p>
          <a:p>
            <a:pPr marL="571500" lvl="0" indent="-571500" algn="l">
              <a:spcBef>
                <a:spcPts val="2400"/>
              </a:spcBef>
              <a:buSzPct val="171000"/>
              <a:buChar char="•"/>
              <a:defRPr sz="1800"/>
            </a:pPr>
            <a:r>
              <a:rPr sz="2400" dirty="0"/>
              <a:t>v = velocity of the object</a:t>
            </a:r>
          </a:p>
          <a:p>
            <a:pPr lvl="0" algn="l">
              <a:spcBef>
                <a:spcPts val="2400"/>
              </a:spcBef>
              <a:defRPr sz="1800"/>
            </a:pPr>
            <a:endParaRPr sz="2400" dirty="0"/>
          </a:p>
          <a:p>
            <a:pPr marL="571500" lvl="0" indent="-571500" algn="l">
              <a:spcBef>
                <a:spcPts val="2400"/>
              </a:spcBef>
              <a:buSzPct val="171000"/>
              <a:buChar char="•"/>
              <a:defRPr sz="1800"/>
            </a:pPr>
            <a:r>
              <a:rPr sz="2400" dirty="0"/>
              <a:t>Moving energy based on objects velocity and mass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1" animBg="1" advAuto="0"/>
      <p:bldP spid="54" grpId="2" animBg="1" advAuto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Radiation questions</a:t>
            </a:r>
          </a:p>
        </p:txBody>
      </p:sp>
      <p:sp>
        <p:nvSpPr>
          <p:cNvPr id="172" name="Shape 172"/>
          <p:cNvSpPr/>
          <p:nvPr/>
        </p:nvSpPr>
        <p:spPr>
          <a:xfrm>
            <a:off x="1244600" y="2049074"/>
            <a:ext cx="10528300" cy="72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Why are houses painted white in hot countries?</a:t>
            </a:r>
          </a:p>
        </p:txBody>
      </p:sp>
      <p:sp>
        <p:nvSpPr>
          <p:cNvPr id="173" name="Shape 173"/>
          <p:cNvSpPr/>
          <p:nvPr/>
        </p:nvSpPr>
        <p:spPr>
          <a:xfrm>
            <a:off x="393700" y="3035300"/>
            <a:ext cx="12230100" cy="1346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White reflects heat radiation and keeps the house cooler.</a:t>
            </a:r>
          </a:p>
        </p:txBody>
      </p:sp>
      <p:sp>
        <p:nvSpPr>
          <p:cNvPr id="174" name="Shape 174"/>
          <p:cNvSpPr/>
          <p:nvPr/>
        </p:nvSpPr>
        <p:spPr>
          <a:xfrm>
            <a:off x="546100" y="4671624"/>
            <a:ext cx="11722100" cy="134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Why are shiny foil blankets wrapped around marathon runners at the end of a race?</a:t>
            </a:r>
          </a:p>
        </p:txBody>
      </p:sp>
      <p:sp>
        <p:nvSpPr>
          <p:cNvPr id="175" name="Shape 175"/>
          <p:cNvSpPr/>
          <p:nvPr/>
        </p:nvSpPr>
        <p:spPr>
          <a:xfrm>
            <a:off x="736600" y="6532033"/>
            <a:ext cx="11506200" cy="1346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The shiny metal reflects the heat radiation from the runner back in, this stops the runner getting cold.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1" animBg="1" advAuto="0"/>
      <p:bldP spid="175" grpId="2" animBg="1" advAuto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/>
          <p:nvPr/>
        </p:nvSpPr>
        <p:spPr>
          <a:xfrm>
            <a:off x="647700" y="635000"/>
            <a:ext cx="11176000" cy="1346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1.	 Which of the following is not a method of heat transfer? </a:t>
            </a:r>
          </a:p>
        </p:txBody>
      </p:sp>
      <p:sp>
        <p:nvSpPr>
          <p:cNvPr id="178" name="Shape 178"/>
          <p:cNvSpPr/>
          <p:nvPr/>
        </p:nvSpPr>
        <p:spPr>
          <a:xfrm>
            <a:off x="-1168400" y="3244850"/>
            <a:ext cx="9017000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A.	Radiation</a:t>
            </a:r>
          </a:p>
        </p:txBody>
      </p:sp>
      <p:sp>
        <p:nvSpPr>
          <p:cNvPr id="179" name="Shape 179"/>
          <p:cNvSpPr/>
          <p:nvPr/>
        </p:nvSpPr>
        <p:spPr>
          <a:xfrm>
            <a:off x="1945999" y="4273550"/>
            <a:ext cx="2770635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B.	Insulation</a:t>
            </a:r>
          </a:p>
        </p:txBody>
      </p:sp>
      <p:sp>
        <p:nvSpPr>
          <p:cNvPr id="180" name="Shape 180"/>
          <p:cNvSpPr/>
          <p:nvPr/>
        </p:nvSpPr>
        <p:spPr>
          <a:xfrm>
            <a:off x="1823101" y="5293501"/>
            <a:ext cx="3283447" cy="72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C.	Conduction</a:t>
            </a:r>
          </a:p>
        </p:txBody>
      </p:sp>
      <p:sp>
        <p:nvSpPr>
          <p:cNvPr id="181" name="Shape 181"/>
          <p:cNvSpPr/>
          <p:nvPr/>
        </p:nvSpPr>
        <p:spPr>
          <a:xfrm>
            <a:off x="1842647" y="6445250"/>
            <a:ext cx="3196730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D.	Convection</a:t>
            </a:r>
          </a:p>
        </p:txBody>
      </p:sp>
      <p:sp>
        <p:nvSpPr>
          <p:cNvPr id="182" name="Shape 182"/>
          <p:cNvSpPr/>
          <p:nvPr/>
        </p:nvSpPr>
        <p:spPr>
          <a:xfrm>
            <a:off x="825500" y="4190999"/>
            <a:ext cx="1193801" cy="8636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blipFill>
            <a:blip r:embed="rId2"/>
          </a:blipFill>
          <a:ln w="25400">
            <a:solidFill/>
            <a:miter lim="400000"/>
          </a:ln>
        </p:spPr>
        <p:txBody>
          <a:bodyPr lIns="50800" tIns="50800" rIns="50800" bIns="5080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" grpId="1" animBg="1" advAuto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/>
          <p:nvPr/>
        </p:nvSpPr>
        <p:spPr>
          <a:xfrm>
            <a:off x="647700" y="635000"/>
            <a:ext cx="11176000" cy="1346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2.	 In which of the following are the particles closest together?</a:t>
            </a:r>
          </a:p>
        </p:txBody>
      </p:sp>
      <p:sp>
        <p:nvSpPr>
          <p:cNvPr id="185" name="Shape 185"/>
          <p:cNvSpPr/>
          <p:nvPr/>
        </p:nvSpPr>
        <p:spPr>
          <a:xfrm>
            <a:off x="-1803400" y="3219450"/>
            <a:ext cx="9017000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A.	Solid</a:t>
            </a:r>
          </a:p>
        </p:txBody>
      </p:sp>
      <p:sp>
        <p:nvSpPr>
          <p:cNvPr id="186" name="Shape 186"/>
          <p:cNvSpPr/>
          <p:nvPr/>
        </p:nvSpPr>
        <p:spPr>
          <a:xfrm>
            <a:off x="1706090" y="4273550"/>
            <a:ext cx="1999184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B.	Liquid</a:t>
            </a:r>
          </a:p>
        </p:txBody>
      </p:sp>
      <p:sp>
        <p:nvSpPr>
          <p:cNvPr id="187" name="Shape 187"/>
          <p:cNvSpPr/>
          <p:nvPr/>
        </p:nvSpPr>
        <p:spPr>
          <a:xfrm>
            <a:off x="1588533" y="5293501"/>
            <a:ext cx="1544688" cy="72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C.	Gas</a:t>
            </a:r>
          </a:p>
        </p:txBody>
      </p:sp>
      <p:sp>
        <p:nvSpPr>
          <p:cNvPr id="188" name="Shape 188"/>
          <p:cNvSpPr/>
          <p:nvPr/>
        </p:nvSpPr>
        <p:spPr>
          <a:xfrm>
            <a:off x="1692163" y="6445250"/>
            <a:ext cx="1721285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D.	Fluid</a:t>
            </a:r>
          </a:p>
        </p:txBody>
      </p:sp>
      <p:sp>
        <p:nvSpPr>
          <p:cNvPr id="189" name="Shape 189"/>
          <p:cNvSpPr/>
          <p:nvPr/>
        </p:nvSpPr>
        <p:spPr>
          <a:xfrm>
            <a:off x="673100" y="3035299"/>
            <a:ext cx="1193801" cy="8636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blipFill>
            <a:blip r:embed="rId2"/>
          </a:blipFill>
          <a:ln w="25400">
            <a:solidFill/>
            <a:miter lim="400000"/>
          </a:ln>
        </p:spPr>
        <p:txBody>
          <a:bodyPr lIns="50800" tIns="50800" rIns="50800" bIns="5080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" grpId="1" animBg="1" advAuto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/>
          <p:nvPr/>
        </p:nvSpPr>
        <p:spPr>
          <a:xfrm>
            <a:off x="647700" y="635000"/>
            <a:ext cx="11176000" cy="1346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3.	 How does heat energy reach the Earth from the Sun?</a:t>
            </a:r>
          </a:p>
        </p:txBody>
      </p:sp>
      <p:sp>
        <p:nvSpPr>
          <p:cNvPr id="192" name="Shape 192"/>
          <p:cNvSpPr/>
          <p:nvPr/>
        </p:nvSpPr>
        <p:spPr>
          <a:xfrm>
            <a:off x="-1333500" y="3308350"/>
            <a:ext cx="9017000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A.	Radiation</a:t>
            </a:r>
          </a:p>
        </p:txBody>
      </p:sp>
      <p:sp>
        <p:nvSpPr>
          <p:cNvPr id="193" name="Shape 193"/>
          <p:cNvSpPr/>
          <p:nvPr/>
        </p:nvSpPr>
        <p:spPr>
          <a:xfrm>
            <a:off x="1832341" y="4273550"/>
            <a:ext cx="3264967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B.	Conduction</a:t>
            </a:r>
          </a:p>
        </p:txBody>
      </p:sp>
      <p:sp>
        <p:nvSpPr>
          <p:cNvPr id="194" name="Shape 194"/>
          <p:cNvSpPr/>
          <p:nvPr/>
        </p:nvSpPr>
        <p:spPr>
          <a:xfrm>
            <a:off x="1833408" y="5293501"/>
            <a:ext cx="3215209" cy="72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C.	Convection</a:t>
            </a:r>
          </a:p>
        </p:txBody>
      </p:sp>
      <p:sp>
        <p:nvSpPr>
          <p:cNvPr id="195" name="Shape 195"/>
          <p:cNvSpPr/>
          <p:nvPr/>
        </p:nvSpPr>
        <p:spPr>
          <a:xfrm>
            <a:off x="1945999" y="6445250"/>
            <a:ext cx="2770635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D.	Insulation</a:t>
            </a:r>
          </a:p>
        </p:txBody>
      </p:sp>
      <p:sp>
        <p:nvSpPr>
          <p:cNvPr id="196" name="Shape 196"/>
          <p:cNvSpPr/>
          <p:nvPr/>
        </p:nvSpPr>
        <p:spPr>
          <a:xfrm>
            <a:off x="863600" y="3035299"/>
            <a:ext cx="1193801" cy="8636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blipFill>
            <a:blip r:embed="rId2"/>
          </a:blipFill>
          <a:ln w="25400">
            <a:solidFill/>
            <a:miter lim="400000"/>
          </a:ln>
        </p:spPr>
        <p:txBody>
          <a:bodyPr lIns="50800" tIns="50800" rIns="50800" bIns="5080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" grpId="1" animBg="1" advAuto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/>
          <p:nvPr/>
        </p:nvSpPr>
        <p:spPr>
          <a:xfrm>
            <a:off x="647700" y="635000"/>
            <a:ext cx="11176000" cy="1346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4.	 Which is the best surface for reflecting heat radiation?</a:t>
            </a:r>
          </a:p>
        </p:txBody>
      </p:sp>
      <p:sp>
        <p:nvSpPr>
          <p:cNvPr id="199" name="Shape 199"/>
          <p:cNvSpPr/>
          <p:nvPr/>
        </p:nvSpPr>
        <p:spPr>
          <a:xfrm>
            <a:off x="-952500" y="3105150"/>
            <a:ext cx="9017000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A.	Shiny white</a:t>
            </a:r>
          </a:p>
        </p:txBody>
      </p:sp>
      <p:sp>
        <p:nvSpPr>
          <p:cNvPr id="200" name="Shape 200"/>
          <p:cNvSpPr/>
          <p:nvPr/>
        </p:nvSpPr>
        <p:spPr>
          <a:xfrm>
            <a:off x="1853001" y="4273550"/>
            <a:ext cx="2947740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B.	Dull white</a:t>
            </a:r>
          </a:p>
        </p:txBody>
      </p:sp>
      <p:sp>
        <p:nvSpPr>
          <p:cNvPr id="201" name="Shape 201"/>
          <p:cNvSpPr/>
          <p:nvPr/>
        </p:nvSpPr>
        <p:spPr>
          <a:xfrm>
            <a:off x="2005476" y="5293501"/>
            <a:ext cx="3083162" cy="72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C.	Shiny black</a:t>
            </a:r>
          </a:p>
        </p:txBody>
      </p:sp>
      <p:sp>
        <p:nvSpPr>
          <p:cNvPr id="202" name="Shape 202"/>
          <p:cNvSpPr/>
          <p:nvPr/>
        </p:nvSpPr>
        <p:spPr>
          <a:xfrm>
            <a:off x="1861256" y="6445250"/>
            <a:ext cx="2847728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D.	Dull black</a:t>
            </a:r>
          </a:p>
        </p:txBody>
      </p:sp>
      <p:sp>
        <p:nvSpPr>
          <p:cNvPr id="203" name="Shape 203"/>
          <p:cNvSpPr/>
          <p:nvPr/>
        </p:nvSpPr>
        <p:spPr>
          <a:xfrm>
            <a:off x="863600" y="3035299"/>
            <a:ext cx="1193801" cy="8636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blipFill>
            <a:blip r:embed="rId2"/>
          </a:blipFill>
          <a:ln w="25400">
            <a:solidFill/>
            <a:miter lim="400000"/>
          </a:ln>
        </p:spPr>
        <p:txBody>
          <a:bodyPr lIns="50800" tIns="50800" rIns="50800" bIns="5080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" grpId="1" animBg="1" advAuto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/>
          <p:nvPr/>
        </p:nvSpPr>
        <p:spPr>
          <a:xfrm>
            <a:off x="647700" y="635000"/>
            <a:ext cx="11176000" cy="1346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5.	 Which is the best surface for absorbing heat radiation?</a:t>
            </a:r>
          </a:p>
        </p:txBody>
      </p:sp>
      <p:sp>
        <p:nvSpPr>
          <p:cNvPr id="206" name="Shape 206"/>
          <p:cNvSpPr/>
          <p:nvPr/>
        </p:nvSpPr>
        <p:spPr>
          <a:xfrm>
            <a:off x="-1016000" y="3117850"/>
            <a:ext cx="9017000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A.	Shiny white</a:t>
            </a:r>
          </a:p>
        </p:txBody>
      </p:sp>
      <p:sp>
        <p:nvSpPr>
          <p:cNvPr id="207" name="Shape 207"/>
          <p:cNvSpPr/>
          <p:nvPr/>
        </p:nvSpPr>
        <p:spPr>
          <a:xfrm>
            <a:off x="1853001" y="4273550"/>
            <a:ext cx="2947740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B.	Dull white</a:t>
            </a:r>
          </a:p>
        </p:txBody>
      </p:sp>
      <p:sp>
        <p:nvSpPr>
          <p:cNvPr id="208" name="Shape 208"/>
          <p:cNvSpPr/>
          <p:nvPr/>
        </p:nvSpPr>
        <p:spPr>
          <a:xfrm>
            <a:off x="1770667" y="5293501"/>
            <a:ext cx="3083162" cy="72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C.	Shiny black</a:t>
            </a:r>
          </a:p>
        </p:txBody>
      </p:sp>
      <p:sp>
        <p:nvSpPr>
          <p:cNvPr id="209" name="Shape 209"/>
          <p:cNvSpPr/>
          <p:nvPr/>
        </p:nvSpPr>
        <p:spPr>
          <a:xfrm>
            <a:off x="1861256" y="6445250"/>
            <a:ext cx="2847728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4200"/>
              <a:t>D.	Dull black</a:t>
            </a:r>
          </a:p>
        </p:txBody>
      </p:sp>
      <p:sp>
        <p:nvSpPr>
          <p:cNvPr id="210" name="Shape 210"/>
          <p:cNvSpPr/>
          <p:nvPr/>
        </p:nvSpPr>
        <p:spPr>
          <a:xfrm>
            <a:off x="762000" y="6388099"/>
            <a:ext cx="1193801" cy="8636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blipFill>
            <a:blip r:embed="rId2"/>
          </a:blipFill>
          <a:ln w="25400">
            <a:solidFill/>
            <a:miter lim="400000"/>
          </a:ln>
        </p:spPr>
        <p:txBody>
          <a:bodyPr lIns="50800" tIns="50800" rIns="50800" bIns="5080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" grpId="1" animBg="1" advAuto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>
            <a:spLocks noGrp="1"/>
          </p:cNvSpPr>
          <p:nvPr>
            <p:ph type="body" idx="1"/>
          </p:nvPr>
        </p:nvSpPr>
        <p:spPr>
          <a:xfrm>
            <a:off x="419100" y="901700"/>
            <a:ext cx="7645400" cy="7226300"/>
          </a:xfrm>
          <a:prstGeom prst="rect">
            <a:avLst/>
          </a:prstGeom>
        </p:spPr>
        <p:txBody>
          <a:bodyPr/>
          <a:lstStyle/>
          <a:p>
            <a:pPr marL="0" lvl="0" indent="0">
              <a:buSzTx/>
              <a:buNone/>
              <a:defRPr sz="1800"/>
            </a:pPr>
            <a:r>
              <a:rPr sz="4200"/>
              <a:t>What is true about the potential energy of a skydiver falling at terminal velocity?</a:t>
            </a:r>
          </a:p>
          <a:p>
            <a:pPr marL="1168400" lvl="1">
              <a:buSzPct val="166666"/>
              <a:buAutoNum type="alphaUcPeriod"/>
              <a:defRPr sz="1800"/>
            </a:pPr>
            <a:r>
              <a:rPr sz="4200"/>
              <a:t>Increase</a:t>
            </a:r>
          </a:p>
          <a:p>
            <a:pPr marL="1168400" lvl="1">
              <a:buSzPct val="166666"/>
              <a:buAutoNum type="alphaUcPeriod"/>
              <a:defRPr sz="1800"/>
            </a:pPr>
            <a:r>
              <a:rPr sz="4200"/>
              <a:t>Decrease</a:t>
            </a:r>
          </a:p>
          <a:p>
            <a:pPr marL="1168400" lvl="1">
              <a:buSzPct val="166666"/>
              <a:buAutoNum type="alphaUcPeriod"/>
              <a:defRPr sz="1800"/>
            </a:pPr>
            <a:r>
              <a:rPr sz="4200"/>
              <a:t>Remain constant</a:t>
            </a:r>
          </a:p>
        </p:txBody>
      </p:sp>
      <p:pic>
        <p:nvPicPr>
          <p:cNvPr id="213" name="dropped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331200" y="266700"/>
            <a:ext cx="4103588" cy="4013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>
            <a:spLocks noGrp="1"/>
          </p:cNvSpPr>
          <p:nvPr>
            <p:ph type="body" idx="1"/>
          </p:nvPr>
        </p:nvSpPr>
        <p:spPr>
          <a:xfrm>
            <a:off x="419100" y="901700"/>
            <a:ext cx="7645400" cy="7226300"/>
          </a:xfrm>
          <a:prstGeom prst="rect">
            <a:avLst/>
          </a:prstGeom>
        </p:spPr>
        <p:txBody>
          <a:bodyPr/>
          <a:lstStyle/>
          <a:p>
            <a:pPr marL="0" lvl="0" indent="0">
              <a:buSzTx/>
              <a:buNone/>
              <a:defRPr sz="1800"/>
            </a:pPr>
            <a:r>
              <a:rPr sz="4200"/>
              <a:t>What is true about the kinetic energy of a skydiver falling at terminal velocity?</a:t>
            </a:r>
          </a:p>
          <a:p>
            <a:pPr marL="1168400" lvl="1">
              <a:buSzPct val="166666"/>
              <a:buAutoNum type="alphaUcPeriod"/>
              <a:defRPr sz="1800"/>
            </a:pPr>
            <a:r>
              <a:rPr sz="4200"/>
              <a:t>Increase</a:t>
            </a:r>
          </a:p>
          <a:p>
            <a:pPr marL="1168400" lvl="1">
              <a:buSzPct val="166666"/>
              <a:buAutoNum type="alphaUcPeriod"/>
              <a:defRPr sz="1800"/>
            </a:pPr>
            <a:r>
              <a:rPr sz="4200"/>
              <a:t>Decrease</a:t>
            </a:r>
          </a:p>
          <a:p>
            <a:pPr marL="1168400" lvl="1">
              <a:buSzPct val="166666"/>
              <a:buAutoNum type="alphaUcPeriod"/>
              <a:defRPr sz="1800"/>
            </a:pPr>
            <a:r>
              <a:rPr sz="4200"/>
              <a:t>Remain constant</a:t>
            </a:r>
          </a:p>
        </p:txBody>
      </p:sp>
      <p:pic>
        <p:nvPicPr>
          <p:cNvPr id="216" name="dropped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331200" y="266700"/>
            <a:ext cx="4103588" cy="4013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7" name="dropped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089900" y="5181600"/>
            <a:ext cx="4622800" cy="355739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" grpId="1" animBg="1" advAuto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dropped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37400" y="1422400"/>
            <a:ext cx="5346700" cy="3742690"/>
          </a:xfrm>
          <a:prstGeom prst="rect">
            <a:avLst/>
          </a:prstGeom>
          <a:ln w="12700">
            <a:miter lim="400000"/>
          </a:ln>
        </p:spPr>
      </p:pic>
      <p:sp>
        <p:nvSpPr>
          <p:cNvPr id="220" name="Shape 220"/>
          <p:cNvSpPr>
            <a:spLocks noGrp="1"/>
          </p:cNvSpPr>
          <p:nvPr>
            <p:ph type="body" idx="1"/>
          </p:nvPr>
        </p:nvSpPr>
        <p:spPr>
          <a:xfrm>
            <a:off x="419100" y="901700"/>
            <a:ext cx="7645400" cy="7226300"/>
          </a:xfrm>
          <a:prstGeom prst="rect">
            <a:avLst/>
          </a:prstGeom>
        </p:spPr>
        <p:txBody>
          <a:bodyPr/>
          <a:lstStyle/>
          <a:p>
            <a:pPr marL="0" lvl="0" indent="0">
              <a:buSzTx/>
              <a:buNone/>
              <a:defRPr sz="1800"/>
            </a:pPr>
            <a:r>
              <a:rPr sz="4200"/>
              <a:t>How does the potential energy change when you double your height?</a:t>
            </a:r>
          </a:p>
          <a:p>
            <a:pPr marL="1168400" lvl="1">
              <a:buSzPct val="166666"/>
              <a:buAutoNum type="alphaUcPeriod"/>
              <a:defRPr sz="1800"/>
            </a:pPr>
            <a:r>
              <a:rPr sz="4200"/>
              <a:t>Doubles</a:t>
            </a:r>
          </a:p>
          <a:p>
            <a:pPr marL="1168400" lvl="1">
              <a:buSzPct val="166666"/>
              <a:buAutoNum type="alphaUcPeriod"/>
              <a:defRPr sz="1800"/>
            </a:pPr>
            <a:r>
              <a:rPr sz="4200"/>
              <a:t>Quadruples</a:t>
            </a:r>
          </a:p>
          <a:p>
            <a:pPr marL="1168400" lvl="1">
              <a:buSzPct val="166666"/>
              <a:buAutoNum type="alphaUcPeriod"/>
              <a:defRPr sz="1800"/>
            </a:pPr>
            <a:r>
              <a:rPr sz="4200"/>
              <a:t>Cuts in half</a:t>
            </a:r>
          </a:p>
          <a:p>
            <a:pPr marL="1168400" lvl="1">
              <a:buSzPct val="166666"/>
              <a:buAutoNum type="alphaUcPeriod"/>
              <a:defRPr sz="1800"/>
            </a:pPr>
            <a:r>
              <a:rPr sz="4200"/>
              <a:t>Cuts in one fourth</a:t>
            </a:r>
          </a:p>
        </p:txBody>
      </p:sp>
      <p:sp>
        <p:nvSpPr>
          <p:cNvPr id="221" name="Shape 221"/>
          <p:cNvSpPr/>
          <p:nvPr/>
        </p:nvSpPr>
        <p:spPr>
          <a:xfrm>
            <a:off x="8075441" y="6481657"/>
            <a:ext cx="3436716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800"/>
            </a:lvl1pPr>
          </a:lstStyle>
          <a:p>
            <a:pPr lvl="0">
              <a:defRPr sz="1800"/>
            </a:pPr>
            <a:r>
              <a:rPr sz="6800"/>
              <a:t>PE = mgh</a:t>
            </a:r>
          </a:p>
        </p:txBody>
      </p:sp>
    </p:spTree>
  </p:cSld>
  <p:clrMapOvr>
    <a:masterClrMapping/>
  </p:clrMapOvr>
  <p:transition xmlns:p14="http://schemas.microsoft.com/office/powerpoint/2010/main"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>
            <a:spLocks noGrp="1"/>
          </p:cNvSpPr>
          <p:nvPr>
            <p:ph type="body" idx="1"/>
          </p:nvPr>
        </p:nvSpPr>
        <p:spPr>
          <a:xfrm>
            <a:off x="419100" y="901700"/>
            <a:ext cx="7645400" cy="7226300"/>
          </a:xfrm>
          <a:prstGeom prst="rect">
            <a:avLst/>
          </a:prstGeom>
        </p:spPr>
        <p:txBody>
          <a:bodyPr/>
          <a:lstStyle/>
          <a:p>
            <a:pPr marL="0" lvl="0" indent="0">
              <a:buSzTx/>
              <a:buNone/>
              <a:defRPr sz="1800"/>
            </a:pPr>
            <a:r>
              <a:rPr sz="4200"/>
              <a:t>How does the kinetic energy change when you double your velocity?</a:t>
            </a:r>
          </a:p>
          <a:p>
            <a:pPr marL="1168400" lvl="1">
              <a:buSzPct val="166666"/>
              <a:buAutoNum type="alphaUcPeriod"/>
              <a:defRPr sz="1800"/>
            </a:pPr>
            <a:r>
              <a:rPr sz="4200"/>
              <a:t>Doubles</a:t>
            </a:r>
          </a:p>
          <a:p>
            <a:pPr marL="1168400" lvl="1">
              <a:buSzPct val="166666"/>
              <a:buAutoNum type="alphaUcPeriod"/>
              <a:defRPr sz="1800"/>
            </a:pPr>
            <a:r>
              <a:rPr sz="4200"/>
              <a:t>Quadruples</a:t>
            </a:r>
          </a:p>
          <a:p>
            <a:pPr marL="1168400" lvl="1">
              <a:buSzPct val="166666"/>
              <a:buAutoNum type="alphaUcPeriod"/>
              <a:defRPr sz="1800"/>
            </a:pPr>
            <a:r>
              <a:rPr sz="4200"/>
              <a:t>Cuts in half</a:t>
            </a:r>
          </a:p>
          <a:p>
            <a:pPr marL="1168400" lvl="1">
              <a:buSzPct val="166666"/>
              <a:buAutoNum type="alphaUcPeriod"/>
              <a:defRPr sz="1800"/>
            </a:pPr>
            <a:r>
              <a:rPr sz="4200"/>
              <a:t>Cuts in one fourth</a:t>
            </a:r>
          </a:p>
        </p:txBody>
      </p:sp>
      <p:sp>
        <p:nvSpPr>
          <p:cNvPr id="224" name="Shape 224"/>
          <p:cNvSpPr/>
          <p:nvPr/>
        </p:nvSpPr>
        <p:spPr>
          <a:xfrm>
            <a:off x="7454518" y="6475306"/>
            <a:ext cx="4678562" cy="1092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>
              <a:defRPr sz="1800"/>
            </a:pPr>
            <a:r>
              <a:rPr sz="6800"/>
              <a:t>KE = 1/2mv</a:t>
            </a:r>
            <a:r>
              <a:rPr sz="6800" baseline="31999"/>
              <a:t>2</a:t>
            </a:r>
          </a:p>
        </p:txBody>
      </p:sp>
      <p:pic>
        <p:nvPicPr>
          <p:cNvPr id="225" name="dropped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166100" y="698500"/>
            <a:ext cx="3291233" cy="49911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image5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47700" y="914414"/>
            <a:ext cx="11709400" cy="3152533"/>
          </a:xfrm>
          <a:prstGeom prst="rect">
            <a:avLst/>
          </a:prstGeom>
          <a:ln w="12700">
            <a:round/>
          </a:ln>
        </p:spPr>
      </p:pic>
      <p:sp>
        <p:nvSpPr>
          <p:cNvPr id="57" name="Shape 57"/>
          <p:cNvSpPr>
            <a:spLocks noGrp="1"/>
          </p:cNvSpPr>
          <p:nvPr>
            <p:ph type="title"/>
          </p:nvPr>
        </p:nvSpPr>
        <p:spPr>
          <a:xfrm>
            <a:off x="647700" y="-368300"/>
            <a:ext cx="11709400" cy="1625600"/>
          </a:xfrm>
          <a:prstGeom prst="rect">
            <a:avLst/>
          </a:prstGeom>
        </p:spPr>
        <p:txBody>
          <a:bodyPr lIns="38100" tIns="38100" rIns="38100" bIns="38100"/>
          <a:lstStyle/>
          <a:p>
            <a:pPr lvl="0">
              <a:defRPr sz="1800"/>
            </a:pPr>
            <a:r>
              <a:rPr sz="8400"/>
              <a:t>Kinetic Energy</a:t>
            </a:r>
          </a:p>
        </p:txBody>
      </p:sp>
      <p:pic>
        <p:nvPicPr>
          <p:cNvPr id="58" name="image6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56136" y="4065223"/>
            <a:ext cx="9684344" cy="5688378"/>
          </a:xfrm>
          <a:prstGeom prst="rect">
            <a:avLst/>
          </a:prstGeom>
          <a:ln w="12700">
            <a:round/>
          </a:ln>
        </p:spPr>
      </p:pic>
    </p:spTree>
  </p:cSld>
  <p:clrMapOvr>
    <a:masterClrMapping/>
  </p:clrMapOvr>
  <p:transition xmlns:p14="http://schemas.microsoft.com/office/powerpoint/2010/main"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400"/>
              <a:t>Potential energy</a:t>
            </a:r>
          </a:p>
        </p:txBody>
      </p:sp>
      <p:sp>
        <p:nvSpPr>
          <p:cNvPr id="61" name="Shape 61"/>
          <p:cNvSpPr>
            <a:spLocks noGrp="1"/>
          </p:cNvSpPr>
          <p:nvPr>
            <p:ph type="body" idx="1"/>
          </p:nvPr>
        </p:nvSpPr>
        <p:spPr>
          <a:xfrm>
            <a:off x="1270000" y="2070100"/>
            <a:ext cx="3695700" cy="8509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200"/>
              <a:t>PE = mgh</a:t>
            </a:r>
          </a:p>
        </p:txBody>
      </p:sp>
      <p:pic>
        <p:nvPicPr>
          <p:cNvPr id="62" name="dropped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07335" y="1981200"/>
            <a:ext cx="5755930" cy="3327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3" name="dropped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121400" y="5257800"/>
            <a:ext cx="5969000" cy="41783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image9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41821" y="4000500"/>
            <a:ext cx="5447257" cy="5410200"/>
          </a:xfrm>
          <a:prstGeom prst="rect">
            <a:avLst/>
          </a:prstGeom>
          <a:ln w="12700">
            <a:round/>
          </a:ln>
        </p:spPr>
      </p:pic>
    </p:spTree>
  </p:cSld>
  <p:clrMapOvr>
    <a:masterClrMapping/>
  </p:clrMapOvr>
  <p:transition xmlns:p14="http://schemas.microsoft.com/office/powerpoint/2010/main"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xfrm>
            <a:off x="647700" y="104598"/>
            <a:ext cx="11709400" cy="1625601"/>
          </a:xfrm>
          <a:prstGeom prst="rect">
            <a:avLst/>
          </a:prstGeom>
        </p:spPr>
        <p:txBody>
          <a:bodyPr lIns="38100" tIns="38100" rIns="38100" bIns="38100"/>
          <a:lstStyle/>
          <a:p>
            <a:pPr lvl="0">
              <a:defRPr sz="1800"/>
            </a:pPr>
            <a:r>
              <a:rPr sz="8400"/>
              <a:t>How Do They relate?</a:t>
            </a:r>
          </a:p>
        </p:txBody>
      </p:sp>
      <p:pic>
        <p:nvPicPr>
          <p:cNvPr id="67" name="image10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016196"/>
            <a:ext cx="5906416" cy="7737405"/>
          </a:xfrm>
          <a:prstGeom prst="rect">
            <a:avLst/>
          </a:prstGeom>
          <a:ln w="12700">
            <a:round/>
          </a:ln>
        </p:spPr>
      </p:pic>
      <p:pic>
        <p:nvPicPr>
          <p:cNvPr id="68" name="image11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341474" y="1742898"/>
            <a:ext cx="7663327" cy="5544140"/>
          </a:xfrm>
          <a:prstGeom prst="rect">
            <a:avLst/>
          </a:prstGeom>
          <a:ln w="12700">
            <a:round/>
          </a:ln>
        </p:spPr>
      </p:pic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1" animBg="1" advAuto="0"/>
      <p:bldP spid="68" grpId="2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38100" tIns="38100" rIns="38100" bIns="38100"/>
          <a:lstStyle/>
          <a:p>
            <a:pPr lvl="0">
              <a:defRPr sz="1800"/>
            </a:pPr>
            <a:r>
              <a:rPr sz="8400"/>
              <a:t>Simple Understanding</a:t>
            </a:r>
          </a:p>
        </p:txBody>
      </p:sp>
      <p:pic>
        <p:nvPicPr>
          <p:cNvPr id="71" name="image12.gi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016194"/>
            <a:ext cx="13004800" cy="7406934"/>
          </a:xfrm>
          <a:prstGeom prst="rect">
            <a:avLst/>
          </a:prstGeom>
          <a:ln w="12700">
            <a:round/>
          </a:ln>
        </p:spPr>
      </p:pic>
    </p:spTree>
  </p:cSld>
  <p:clrMapOvr>
    <a:masterClrMapping/>
  </p:clrMapOvr>
  <p:transition xmlns:p14="http://schemas.microsoft.com/office/powerpoint/2010/main"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38100" tIns="38100" rIns="38100" bIns="38100"/>
          <a:lstStyle/>
          <a:p>
            <a:pPr lvl="0">
              <a:defRPr sz="1800"/>
            </a:pPr>
            <a:r>
              <a:rPr sz="8400"/>
              <a:t>Shade in the KE &amp; PE </a:t>
            </a:r>
          </a:p>
        </p:txBody>
      </p:sp>
      <p:pic>
        <p:nvPicPr>
          <p:cNvPr id="74" name="Screen Shot 2013-10-27 at 9.18.20 PM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49300" y="2171700"/>
            <a:ext cx="12094717" cy="65913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se.mov"/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406400" y="4064000"/>
            <a:ext cx="12359149" cy="5486400"/>
          </a:xfrm>
          <a:prstGeom prst="rect">
            <a:avLst/>
          </a:prstGeom>
        </p:spPr>
      </p:pic>
      <p:pic>
        <p:nvPicPr>
          <p:cNvPr id="77" name="ce.mov"/>
          <p:cNvPicPr/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extLst/>
          </a:blip>
          <a:stretch>
            <a:fillRect/>
          </a:stretch>
        </p:blipFill>
        <p:spPr>
          <a:xfrm>
            <a:off x="342900" y="279400"/>
            <a:ext cx="12458700" cy="3848798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00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6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3500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xit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15" fill="hold" display="0">
                  <p:stCondLst>
                    <p:cond delay="indefinite"/>
                  </p:stCondLst>
                </p:cTn>
                <p:tgtEl>
                  <p:spTgt spid="76"/>
                </p:tgtEl>
              </p:cMediaNode>
            </p:video>
            <p:video>
              <p:cMediaNode vol="100000">
                <p:cTn id="16" fill="hold" display="0">
                  <p:stCondLst>
                    <p:cond delay="indefinite"/>
                  </p:stCondLst>
                </p:cTn>
                <p:tgtEl>
                  <p:spTgt spid="77"/>
                </p:tgtEl>
              </p:cMediaNode>
            </p:video>
          </p:childTnLst>
        </p:cTn>
      </p:par>
    </p:tnLst>
    <p:bldLst>
      <p:bldP spid="76" grpId="1" animBg="1" advAuto="0"/>
      <p:bldP spid="77" grpId="3" animBg="1" advAuto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674</Words>
  <Application>Microsoft Macintosh PowerPoint</Application>
  <PresentationFormat>Custom</PresentationFormat>
  <Paragraphs>147</Paragraphs>
  <Slides>39</Slides>
  <Notes>0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White</vt:lpstr>
      <vt:lpstr>Kinetic vs. Potential ENERGY   Energy</vt:lpstr>
      <vt:lpstr>Mechanical Energy</vt:lpstr>
      <vt:lpstr>Kinetic Energy</vt:lpstr>
      <vt:lpstr>Kinetic Energy</vt:lpstr>
      <vt:lpstr>Potential energy</vt:lpstr>
      <vt:lpstr>How Do They relate?</vt:lpstr>
      <vt:lpstr>Simple Understanding</vt:lpstr>
      <vt:lpstr>Shade in the KE &amp; PE </vt:lpstr>
      <vt:lpstr>PowerPoint Presentation</vt:lpstr>
      <vt:lpstr>Also Mathematically!</vt:lpstr>
      <vt:lpstr>Understanding Check</vt:lpstr>
      <vt:lpstr>PowerPoint Presentation</vt:lpstr>
      <vt:lpstr>Real Life Examples: The Top Thrill Dragster!</vt:lpstr>
      <vt:lpstr>EXAMPLE</vt:lpstr>
      <vt:lpstr>OGT EXAMPLE</vt:lpstr>
      <vt:lpstr>OGT EXAMPLE</vt:lpstr>
      <vt:lpstr>Energy</vt:lpstr>
      <vt:lpstr>PowerPoint Presentation</vt:lpstr>
      <vt:lpstr>PowerPoint Presentation</vt:lpstr>
      <vt:lpstr>Energy</vt:lpstr>
      <vt:lpstr>Energy</vt:lpstr>
      <vt:lpstr>Energy</vt:lpstr>
      <vt:lpstr>CONDUCTION</vt:lpstr>
      <vt:lpstr>Energy</vt:lpstr>
      <vt:lpstr>Energy</vt:lpstr>
      <vt:lpstr>Energy</vt:lpstr>
      <vt:lpstr>PowerPoint Presentation</vt:lpstr>
      <vt:lpstr>Radiation</vt:lpstr>
      <vt:lpstr>Convection questions</vt:lpstr>
      <vt:lpstr>Radiation questions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Kinetic vs. Potential ENERGY   Energy</dc:title>
  <cp:lastModifiedBy>DCS DCS</cp:lastModifiedBy>
  <cp:revision>1</cp:revision>
  <dcterms:modified xsi:type="dcterms:W3CDTF">2014-11-10T16:51:30Z</dcterms:modified>
</cp:coreProperties>
</file>